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4"/>
  </p:notesMasterIdLst>
  <p:sldIdLst>
    <p:sldId id="256" r:id="rId3"/>
    <p:sldId id="257" r:id="rId4"/>
    <p:sldId id="258" r:id="rId5"/>
    <p:sldId id="280" r:id="rId6"/>
    <p:sldId id="268" r:id="rId7"/>
    <p:sldId id="269" r:id="rId8"/>
    <p:sldId id="259" r:id="rId9"/>
    <p:sldId id="281" r:id="rId10"/>
    <p:sldId id="260" r:id="rId11"/>
    <p:sldId id="261" r:id="rId12"/>
    <p:sldId id="262" r:id="rId13"/>
    <p:sldId id="263" r:id="rId14"/>
    <p:sldId id="271" r:id="rId15"/>
    <p:sldId id="272" r:id="rId16"/>
    <p:sldId id="273" r:id="rId17"/>
    <p:sldId id="274" r:id="rId18"/>
    <p:sldId id="275" r:id="rId19"/>
    <p:sldId id="277" r:id="rId20"/>
    <p:sldId id="278" r:id="rId21"/>
    <p:sldId id="279" r:id="rId22"/>
    <p:sldId id="26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Montserrat" panose="02000505000000020004" pitchFamily="2" charset="0"/>
      <p:regular r:id="rId29"/>
      <p:bold r:id="rId30"/>
      <p:italic r:id="rId31"/>
      <p:boldItalic r:id="rId32"/>
    </p:embeddedFont>
    <p:embeddedFont>
      <p:font typeface="Raleway" panose="020B0503030101060003" pitchFamily="34" charset="0"/>
      <p:regular r:id="rId33"/>
      <p:bold r:id="rId34"/>
      <p:italic r:id="rId35"/>
      <p:boldItalic r:id="rId36"/>
    </p:embeddedFont>
    <p:embeddedFont>
      <p:font typeface="Malgun Gothic" panose="020B0503020000020004" pitchFamily="34" charset="-127"/>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cir" initials="A" lastIdx="1" clrIdx="0">
    <p:extLst>
      <p:ext uri="{19B8F6BF-5375-455C-9EA6-DF929625EA0E}">
        <p15:presenceInfo xmlns:p15="http://schemas.microsoft.com/office/powerpoint/2012/main" userId="Alc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3D1"/>
    <a:srgbClr val="308BCA"/>
    <a:srgbClr val="9ED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60"/>
  </p:normalViewPr>
  <p:slideViewPr>
    <p:cSldViewPr snapToGrid="0">
      <p:cViewPr varScale="1">
        <p:scale>
          <a:sx n="108" d="100"/>
          <a:sy n="108"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9870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f97a36bc2_0_0:notes"/>
          <p:cNvSpPr txBox="1">
            <a:spLocks noGrp="1"/>
          </p:cNvSpPr>
          <p:nvPr>
            <p:ph type="body" idx="1"/>
          </p:nvPr>
        </p:nvSpPr>
        <p:spPr>
          <a:xfrm>
            <a:off x="685801" y="4400555"/>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4f97a36b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12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f97a36bc2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f97a36bc2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39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fac3dbc81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fac3dbc81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03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32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57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74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6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61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56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82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01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f97a36bc2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f97a36bc2_0_63:notes"/>
          <p:cNvSpPr txBox="1">
            <a:spLocks noGrp="1"/>
          </p:cNvSpPr>
          <p:nvPr>
            <p:ph type="body" idx="1"/>
          </p:nvPr>
        </p:nvSpPr>
        <p:spPr>
          <a:xfrm>
            <a:off x="685801" y="4400555"/>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g4f97a36bc2_0_63:notes"/>
          <p:cNvSpPr txBox="1">
            <a:spLocks noGrp="1"/>
          </p:cNvSpPr>
          <p:nvPr>
            <p:ph type="sldNum" idx="12"/>
          </p:nvPr>
        </p:nvSpPr>
        <p:spPr>
          <a:xfrm>
            <a:off x="3884613" y="8685226"/>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extLst>
      <p:ext uri="{BB962C8B-B14F-4D97-AF65-F5344CB8AC3E}">
        <p14:creationId xmlns:p14="http://schemas.microsoft.com/office/powerpoint/2010/main" val="235035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f97a36b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f97a36b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94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f97a36bc2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f97a36bc2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858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5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338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58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46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fac3dbc81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fac3dbc81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99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fac3dbc81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fac3dbc81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4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f97a36bc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f97a36bc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5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Frase destaque _ box verde">
  <p:cSld name="5_Frase destaque _ box verde">
    <p:spTree>
      <p:nvGrpSpPr>
        <p:cNvPr id="1" name="Shape 56"/>
        <p:cNvGrpSpPr/>
        <p:nvPr/>
      </p:nvGrpSpPr>
      <p:grpSpPr>
        <a:xfrm>
          <a:off x="0" y="0"/>
          <a:ext cx="0" cy="0"/>
          <a:chOff x="0" y="0"/>
          <a:chExt cx="0" cy="0"/>
        </a:xfrm>
      </p:grpSpPr>
      <p:sp>
        <p:nvSpPr>
          <p:cNvPr id="57" name="Google Shape;57;p14"/>
          <p:cNvSpPr/>
          <p:nvPr/>
        </p:nvSpPr>
        <p:spPr>
          <a:xfrm flipH="1">
            <a:off x="-139" y="1689137"/>
            <a:ext cx="4716600" cy="2316600"/>
          </a:xfrm>
          <a:prstGeom prst="rect">
            <a:avLst/>
          </a:prstGeom>
          <a:solidFill>
            <a:srgbClr val="42B9B4">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body" idx="1"/>
          </p:nvPr>
        </p:nvSpPr>
        <p:spPr>
          <a:xfrm>
            <a:off x="250825" y="1874981"/>
            <a:ext cx="4164300" cy="1911900"/>
          </a:xfrm>
          <a:prstGeom prst="rect">
            <a:avLst/>
          </a:prstGeom>
          <a:noFill/>
          <a:ln>
            <a:noFill/>
          </a:ln>
        </p:spPr>
        <p:txBody>
          <a:bodyPr spcFirstLastPara="1" wrap="square" lIns="0" tIns="0" rIns="0" bIns="0" anchor="ctr" anchorCtr="0"/>
          <a:lstStyle>
            <a:lvl1pPr marL="457200" lvl="0" indent="-228600" algn="l" rtl="0">
              <a:spcBef>
                <a:spcPts val="72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228600" algn="l" rtl="0">
              <a:spcBef>
                <a:spcPts val="1120"/>
              </a:spcBef>
              <a:spcAft>
                <a:spcPts val="0"/>
              </a:spcAft>
              <a:buClr>
                <a:schemeClr val="lt1"/>
              </a:buClr>
              <a:buSzPts val="5600"/>
              <a:buNone/>
              <a:defRPr sz="5600" b="0" i="0">
                <a:solidFill>
                  <a:schemeClr val="lt1"/>
                </a:solidFill>
                <a:latin typeface="Calibri"/>
                <a:ea typeface="Calibri"/>
                <a:cs typeface="Calibri"/>
                <a:sym typeface="Calibri"/>
              </a:defRPr>
            </a:lvl2pPr>
            <a:lvl3pPr marL="1371600" lvl="2" indent="-228600" algn="l" rtl="0">
              <a:spcBef>
                <a:spcPts val="1120"/>
              </a:spcBef>
              <a:spcAft>
                <a:spcPts val="0"/>
              </a:spcAft>
              <a:buClr>
                <a:schemeClr val="lt1"/>
              </a:buClr>
              <a:buSzPts val="5600"/>
              <a:buNone/>
              <a:defRPr sz="5600" b="0" i="0">
                <a:solidFill>
                  <a:schemeClr val="lt1"/>
                </a:solidFill>
                <a:latin typeface="Calibri"/>
                <a:ea typeface="Calibri"/>
                <a:cs typeface="Calibri"/>
                <a:sym typeface="Calibri"/>
              </a:defRPr>
            </a:lvl3pPr>
            <a:lvl4pPr marL="1828800" lvl="3" indent="-228600" algn="l" rtl="0">
              <a:spcBef>
                <a:spcPts val="1120"/>
              </a:spcBef>
              <a:spcAft>
                <a:spcPts val="0"/>
              </a:spcAft>
              <a:buClr>
                <a:schemeClr val="lt1"/>
              </a:buClr>
              <a:buSzPts val="5600"/>
              <a:buNone/>
              <a:defRPr sz="5600" b="0" i="0">
                <a:solidFill>
                  <a:schemeClr val="lt1"/>
                </a:solidFill>
                <a:latin typeface="Calibri"/>
                <a:ea typeface="Calibri"/>
                <a:cs typeface="Calibri"/>
                <a:sym typeface="Calibri"/>
              </a:defRPr>
            </a:lvl4pPr>
            <a:lvl5pPr marL="2286000" lvl="4" indent="-228600" algn="l" rtl="0">
              <a:spcBef>
                <a:spcPts val="1120"/>
              </a:spcBef>
              <a:spcAft>
                <a:spcPts val="0"/>
              </a:spcAft>
              <a:buClr>
                <a:schemeClr val="lt1"/>
              </a:buClr>
              <a:buSzPts val="5600"/>
              <a:buNone/>
              <a:defRPr sz="5600" b="0" i="0">
                <a:solidFill>
                  <a:schemeClr val="lt1"/>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pequeno, titulos de gráficos e textos">
  <p:cSld name="Título pequeno, titulos de gráficos e textos">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268439" y="669956"/>
            <a:ext cx="5718000" cy="293700"/>
          </a:xfrm>
          <a:prstGeom prst="rect">
            <a:avLst/>
          </a:prstGeom>
          <a:noFill/>
          <a:ln>
            <a:noFill/>
          </a:ln>
        </p:spPr>
        <p:txBody>
          <a:bodyPr spcFirstLastPara="1" wrap="square" lIns="0" tIns="0" rIns="0" bIns="0" anchor="t" anchorCtr="0"/>
          <a:lstStyle>
            <a:lvl1pPr marL="457200" lvl="0" indent="-228600" algn="l" rtl="0">
              <a:spcBef>
                <a:spcPts val="480"/>
              </a:spcBef>
              <a:spcAft>
                <a:spcPts val="0"/>
              </a:spcAft>
              <a:buClr>
                <a:srgbClr val="0039BA"/>
              </a:buClr>
              <a:buSzPts val="2400"/>
              <a:buNone/>
              <a:defRPr sz="2400" b="1" i="0">
                <a:solidFill>
                  <a:srgbClr val="0039BA"/>
                </a:solidFill>
                <a:latin typeface="Calibri"/>
                <a:ea typeface="Calibri"/>
                <a:cs typeface="Calibri"/>
                <a:sym typeface="Calibri"/>
              </a:defRPr>
            </a:lvl1pPr>
            <a:lvl2pPr marL="914400" lvl="1" indent="-228600" algn="l" rtl="0">
              <a:spcBef>
                <a:spcPts val="560"/>
              </a:spcBef>
              <a:spcAft>
                <a:spcPts val="0"/>
              </a:spcAft>
              <a:buClr>
                <a:srgbClr val="494949"/>
              </a:buClr>
              <a:buSzPts val="2800"/>
              <a:buNone/>
              <a:defRPr>
                <a:solidFill>
                  <a:srgbClr val="494949"/>
                </a:solidFill>
              </a:defRPr>
            </a:lvl2pPr>
            <a:lvl3pPr marL="1371600" lvl="2" indent="-228600" algn="l" rtl="0">
              <a:spcBef>
                <a:spcPts val="480"/>
              </a:spcBef>
              <a:spcAft>
                <a:spcPts val="0"/>
              </a:spcAft>
              <a:buClr>
                <a:srgbClr val="494949"/>
              </a:buClr>
              <a:buSzPts val="2400"/>
              <a:buNone/>
              <a:defRPr>
                <a:solidFill>
                  <a:srgbClr val="494949"/>
                </a:solidFill>
              </a:defRPr>
            </a:lvl3pPr>
            <a:lvl4pPr marL="1828800" lvl="3" indent="-228600" algn="l" rtl="0">
              <a:spcBef>
                <a:spcPts val="400"/>
              </a:spcBef>
              <a:spcAft>
                <a:spcPts val="0"/>
              </a:spcAft>
              <a:buClr>
                <a:srgbClr val="494949"/>
              </a:buClr>
              <a:buSzPts val="2000"/>
              <a:buNone/>
              <a:defRPr>
                <a:solidFill>
                  <a:srgbClr val="494949"/>
                </a:solidFill>
              </a:defRPr>
            </a:lvl4pPr>
            <a:lvl5pPr marL="2286000" lvl="4" indent="-228600" algn="l" rtl="0">
              <a:spcBef>
                <a:spcPts val="400"/>
              </a:spcBef>
              <a:spcAft>
                <a:spcPts val="0"/>
              </a:spcAft>
              <a:buClr>
                <a:srgbClr val="494949"/>
              </a:buClr>
              <a:buSzPts val="2000"/>
              <a:buNone/>
              <a:defRPr>
                <a:solidFill>
                  <a:srgbClr val="49494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body" idx="2"/>
          </p:nvPr>
        </p:nvSpPr>
        <p:spPr>
          <a:xfrm>
            <a:off x="257806" y="1240856"/>
            <a:ext cx="2830500" cy="144900"/>
          </a:xfrm>
          <a:prstGeom prst="rect">
            <a:avLst/>
          </a:prstGeom>
          <a:noFill/>
          <a:ln>
            <a:noFill/>
          </a:ln>
        </p:spPr>
        <p:txBody>
          <a:bodyPr spcFirstLastPara="1" wrap="square" lIns="0" tIns="0" rIns="0" bIns="0" anchor="t" anchorCtr="0"/>
          <a:lstStyle>
            <a:lvl1pPr marL="457200" lvl="0" indent="-228600" algn="l" rtl="0">
              <a:spcBef>
                <a:spcPts val="200"/>
              </a:spcBef>
              <a:spcAft>
                <a:spcPts val="0"/>
              </a:spcAft>
              <a:buClr>
                <a:srgbClr val="494949"/>
              </a:buClr>
              <a:buSzPts val="1000"/>
              <a:buNone/>
              <a:defRPr sz="1000" b="1" i="0">
                <a:solidFill>
                  <a:srgbClr val="494949"/>
                </a:solidFill>
                <a:latin typeface="Calibri"/>
                <a:ea typeface="Calibri"/>
                <a:cs typeface="Calibri"/>
                <a:sym typeface="Calibri"/>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2" name="Google Shape;62;p15"/>
          <p:cNvSpPr txBox="1">
            <a:spLocks noGrp="1"/>
          </p:cNvSpPr>
          <p:nvPr>
            <p:ph type="body" idx="3"/>
          </p:nvPr>
        </p:nvSpPr>
        <p:spPr>
          <a:xfrm>
            <a:off x="257807" y="1748998"/>
            <a:ext cx="2823600" cy="2964300"/>
          </a:xfrm>
          <a:prstGeom prst="rect">
            <a:avLst/>
          </a:prstGeom>
          <a:noFill/>
          <a:ln>
            <a:noFill/>
          </a:ln>
        </p:spPr>
        <p:txBody>
          <a:bodyPr spcFirstLastPara="1" wrap="square" lIns="0" tIns="0" rIns="0" bIns="0" anchor="t" anchorCtr="0"/>
          <a:lstStyle>
            <a:lvl1pPr marL="457200" marR="0" lvl="0" indent="-292100" algn="l" rtl="0">
              <a:lnSpc>
                <a:spcPct val="100000"/>
              </a:lnSpc>
              <a:spcBef>
                <a:spcPts val="200"/>
              </a:spcBef>
              <a:spcAft>
                <a:spcPts val="0"/>
              </a:spcAft>
              <a:buClr>
                <a:srgbClr val="0039BA"/>
              </a:buClr>
              <a:buSzPts val="1000"/>
              <a:buFont typeface="Arial"/>
              <a:buChar char="•"/>
              <a:defRPr sz="1000" b="0" i="0">
                <a:solidFill>
                  <a:srgbClr val="494949"/>
                </a:solidFill>
                <a:latin typeface="Calibri"/>
                <a:ea typeface="Calibri"/>
                <a:cs typeface="Calibri"/>
                <a:sym typeface="Calibri"/>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body" idx="4"/>
          </p:nvPr>
        </p:nvSpPr>
        <p:spPr>
          <a:xfrm>
            <a:off x="3169549" y="1748998"/>
            <a:ext cx="2817000" cy="2964300"/>
          </a:xfrm>
          <a:prstGeom prst="rect">
            <a:avLst/>
          </a:prstGeom>
          <a:noFill/>
          <a:ln>
            <a:noFill/>
          </a:ln>
        </p:spPr>
        <p:txBody>
          <a:bodyPr spcFirstLastPara="1" wrap="square" lIns="0" tIns="0" rIns="0" bIns="0" anchor="t" anchorCtr="0"/>
          <a:lstStyle>
            <a:lvl1pPr marL="457200" marR="0" lvl="0" indent="-228600" algn="l" rtl="0">
              <a:lnSpc>
                <a:spcPct val="100000"/>
              </a:lnSpc>
              <a:spcBef>
                <a:spcPts val="200"/>
              </a:spcBef>
              <a:spcAft>
                <a:spcPts val="0"/>
              </a:spcAft>
              <a:buClr>
                <a:srgbClr val="0039BA"/>
              </a:buClr>
              <a:buSzPts val="1000"/>
              <a:buFont typeface="Arial"/>
              <a:buNone/>
              <a:defRPr sz="1000" b="0" i="0">
                <a:solidFill>
                  <a:srgbClr val="494949"/>
                </a:solidFill>
                <a:latin typeface="Calibri"/>
                <a:ea typeface="Calibri"/>
                <a:cs typeface="Calibri"/>
                <a:sym typeface="Calibri"/>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4" name="Google Shape;64;p15"/>
          <p:cNvSpPr txBox="1">
            <a:spLocks noGrp="1"/>
          </p:cNvSpPr>
          <p:nvPr>
            <p:ph type="body" idx="5"/>
          </p:nvPr>
        </p:nvSpPr>
        <p:spPr>
          <a:xfrm>
            <a:off x="6066063" y="1748998"/>
            <a:ext cx="2817000" cy="2964300"/>
          </a:xfrm>
          <a:prstGeom prst="rect">
            <a:avLst/>
          </a:prstGeom>
          <a:noFill/>
          <a:ln>
            <a:noFill/>
          </a:ln>
        </p:spPr>
        <p:txBody>
          <a:bodyPr spcFirstLastPara="1" wrap="square" lIns="0" tIns="0" rIns="0" bIns="0" anchor="t" anchorCtr="0"/>
          <a:lstStyle>
            <a:lvl1pPr marL="457200" marR="0" lvl="0" indent="-292100" algn="l" rtl="0">
              <a:lnSpc>
                <a:spcPct val="100000"/>
              </a:lnSpc>
              <a:spcBef>
                <a:spcPts val="200"/>
              </a:spcBef>
              <a:spcAft>
                <a:spcPts val="0"/>
              </a:spcAft>
              <a:buClr>
                <a:srgbClr val="FF6D00"/>
              </a:buClr>
              <a:buSzPts val="1000"/>
              <a:buFont typeface="Arial"/>
              <a:buChar char="•"/>
              <a:defRPr sz="1000" b="0" i="0">
                <a:solidFill>
                  <a:srgbClr val="494949"/>
                </a:solidFill>
                <a:latin typeface="Calibri"/>
                <a:ea typeface="Calibri"/>
                <a:cs typeface="Calibri"/>
                <a:sym typeface="Calibri"/>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ertura de Cap_opc 3C">
  <p:cSld name="Abertura de Cap_opc 3C">
    <p:bg>
      <p:bgPr>
        <a:solidFill>
          <a:srgbClr val="64C8C4"/>
        </a:soli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body" idx="1"/>
          </p:nvPr>
        </p:nvSpPr>
        <p:spPr>
          <a:xfrm>
            <a:off x="435545" y="1559680"/>
            <a:ext cx="856200" cy="481200"/>
          </a:xfrm>
          <a:prstGeom prst="rect">
            <a:avLst/>
          </a:prstGeom>
          <a:noFill/>
          <a:ln>
            <a:noFill/>
          </a:ln>
        </p:spPr>
        <p:txBody>
          <a:bodyPr spcFirstLastPara="1" wrap="square" lIns="0" tIns="45700" rIns="0" bIns="45700" anchor="ctr" anchorCtr="0"/>
          <a:lstStyle>
            <a:lvl1pPr marL="457200" lvl="0" indent="-228600" algn="l" rtl="0">
              <a:spcBef>
                <a:spcPts val="1080"/>
              </a:spcBef>
              <a:spcAft>
                <a:spcPts val="0"/>
              </a:spcAft>
              <a:buClr>
                <a:schemeClr val="lt1"/>
              </a:buClr>
              <a:buSzPts val="5400"/>
              <a:buNone/>
              <a:defRPr sz="5400" b="1">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 name="Google Shape;67;p16"/>
          <p:cNvSpPr txBox="1">
            <a:spLocks noGrp="1"/>
          </p:cNvSpPr>
          <p:nvPr>
            <p:ph type="body" idx="2"/>
          </p:nvPr>
        </p:nvSpPr>
        <p:spPr>
          <a:xfrm>
            <a:off x="435546" y="2570332"/>
            <a:ext cx="5550900" cy="2142900"/>
          </a:xfrm>
          <a:prstGeom prst="rect">
            <a:avLst/>
          </a:prstGeom>
          <a:noFill/>
          <a:ln>
            <a:noFill/>
          </a:ln>
        </p:spPr>
        <p:txBody>
          <a:bodyPr spcFirstLastPara="1" wrap="square" lIns="0" tIns="0" rIns="0" bIns="45700" anchor="t" anchorCtr="0"/>
          <a:lstStyle>
            <a:lvl1pPr marL="457200" lvl="0" indent="-228600" algn="l" rtl="0">
              <a:spcBef>
                <a:spcPts val="1120"/>
              </a:spcBef>
              <a:spcAft>
                <a:spcPts val="0"/>
              </a:spcAft>
              <a:buClr>
                <a:schemeClr val="lt1"/>
              </a:buClr>
              <a:buSzPts val="5600"/>
              <a:buNone/>
              <a:defRPr sz="5600" b="0" i="0">
                <a:solidFill>
                  <a:schemeClr val="lt1"/>
                </a:solidFill>
                <a:latin typeface="Calibri"/>
                <a:ea typeface="Calibri"/>
                <a:cs typeface="Calibri"/>
                <a:sym typeface="Calibri"/>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17"/>
          <p:cNvSpPr txBox="1"/>
          <p:nvPr/>
        </p:nvSpPr>
        <p:spPr>
          <a:xfrm>
            <a:off x="1856622" y="1626057"/>
            <a:ext cx="2916300" cy="55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 sz="3600">
                <a:solidFill>
                  <a:srgbClr val="494949"/>
                </a:solidFill>
                <a:latin typeface="Calibri"/>
                <a:ea typeface="Calibri"/>
                <a:cs typeface="Calibri"/>
                <a:sym typeface="Calibri"/>
              </a:rPr>
              <a:t>Obrigado.</a:t>
            </a:r>
            <a:endParaRPr sz="3600" b="1" u="none" strike="noStrike" cap="none">
              <a:solidFill>
                <a:srgbClr val="494949"/>
              </a:solidFill>
              <a:latin typeface="Calibri"/>
              <a:ea typeface="Calibri"/>
              <a:cs typeface="Calibri"/>
              <a:sym typeface="Calibri"/>
            </a:endParaRPr>
          </a:p>
        </p:txBody>
      </p:sp>
      <p:sp>
        <p:nvSpPr>
          <p:cNvPr id="70" name="Google Shape;70;p17"/>
          <p:cNvSpPr txBox="1"/>
          <p:nvPr/>
        </p:nvSpPr>
        <p:spPr>
          <a:xfrm>
            <a:off x="6156326" y="2180094"/>
            <a:ext cx="2700300" cy="85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100"/>
              <a:buFont typeface="Calibri"/>
              <a:buNone/>
            </a:pPr>
            <a:r>
              <a:rPr lang="en" sz="1100" b="1" i="0" u="none" strike="noStrike" cap="none">
                <a:solidFill>
                  <a:schemeClr val="lt1"/>
                </a:solidFill>
                <a:latin typeface="Calibri"/>
                <a:ea typeface="Calibri"/>
                <a:cs typeface="Calibri"/>
                <a:sym typeface="Calibri"/>
              </a:rPr>
              <a:t>caixaseguradora</a:t>
            </a:r>
            <a:r>
              <a:rPr lang="en" sz="1100" b="0" i="0" u="none" strike="noStrike" cap="none">
                <a:solidFill>
                  <a:schemeClr val="lt1"/>
                </a:solidFill>
                <a:latin typeface="Calibri"/>
                <a:ea typeface="Calibri"/>
                <a:cs typeface="Calibri"/>
                <a:sym typeface="Calibri"/>
              </a:rPr>
              <a:t>.com.br</a:t>
            </a:r>
            <a:endParaRPr/>
          </a:p>
          <a:p>
            <a:pPr marL="0" marR="0" lvl="0" indent="0" algn="r" rtl="0">
              <a:lnSpc>
                <a:spcPct val="100000"/>
              </a:lnSpc>
              <a:spcBef>
                <a:spcPts val="0"/>
              </a:spcBef>
              <a:spcAft>
                <a:spcPts val="0"/>
              </a:spcAft>
              <a:buClr>
                <a:schemeClr val="lt1"/>
              </a:buClr>
              <a:buSzPts val="1000"/>
              <a:buFont typeface="Calibri"/>
              <a:buNone/>
            </a:pPr>
            <a:r>
              <a:rPr lang="en" sz="1000" b="0" i="0" u="none" strike="noStrike" cap="none">
                <a:solidFill>
                  <a:schemeClr val="lt1"/>
                </a:solidFill>
                <a:latin typeface="Calibri"/>
                <a:ea typeface="Calibri"/>
                <a:cs typeface="Calibri"/>
                <a:sym typeface="Calibri"/>
              </a:rPr>
              <a:t>facebook.com/caixaseguradora</a:t>
            </a:r>
            <a:br>
              <a:rPr lang="en" sz="1000" b="0" i="0" u="none" strike="noStrike" cap="none">
                <a:solidFill>
                  <a:schemeClr val="lt1"/>
                </a:solidFill>
                <a:latin typeface="Calibri"/>
                <a:ea typeface="Calibri"/>
                <a:cs typeface="Calibri"/>
                <a:sym typeface="Calibri"/>
              </a:rPr>
            </a:br>
            <a:r>
              <a:rPr lang="en" sz="1000" b="0" i="0" u="none" strike="noStrike" cap="none">
                <a:solidFill>
                  <a:schemeClr val="lt1"/>
                </a:solidFill>
                <a:latin typeface="Calibri"/>
                <a:ea typeface="Calibri"/>
                <a:cs typeface="Calibri"/>
                <a:sym typeface="Calibri"/>
              </a:rPr>
              <a:t>instagram.com/caixa_seguradora</a:t>
            </a:r>
            <a:br>
              <a:rPr lang="en" sz="1000" b="0" i="0" u="none" strike="noStrike" cap="none">
                <a:solidFill>
                  <a:schemeClr val="lt1"/>
                </a:solidFill>
                <a:latin typeface="Calibri"/>
                <a:ea typeface="Calibri"/>
                <a:cs typeface="Calibri"/>
                <a:sym typeface="Calibri"/>
              </a:rPr>
            </a:br>
            <a:r>
              <a:rPr lang="en" sz="1000" b="0" i="0" u="none" strike="noStrike" cap="none">
                <a:solidFill>
                  <a:schemeClr val="lt1"/>
                </a:solidFill>
                <a:latin typeface="Calibri"/>
                <a:ea typeface="Calibri"/>
                <a:cs typeface="Calibri"/>
                <a:sym typeface="Calibri"/>
              </a:rPr>
              <a:t>youtube.com/caixaseguradora</a:t>
            </a:r>
            <a:br>
              <a:rPr lang="en" sz="1000" b="0" i="0" u="none" strike="noStrike" cap="none">
                <a:solidFill>
                  <a:schemeClr val="lt1"/>
                </a:solidFill>
                <a:latin typeface="Calibri"/>
                <a:ea typeface="Calibri"/>
                <a:cs typeface="Calibri"/>
                <a:sym typeface="Calibri"/>
              </a:rPr>
            </a:br>
            <a:r>
              <a:rPr lang="en" sz="1000" b="0" i="0" u="none" strike="noStrike" cap="none">
                <a:solidFill>
                  <a:schemeClr val="lt1"/>
                </a:solidFill>
                <a:latin typeface="Calibri"/>
                <a:ea typeface="Calibri"/>
                <a:cs typeface="Calibri"/>
                <a:sym typeface="Calibri"/>
              </a:rPr>
              <a:t>linkedin.com/caixa-seguradora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a - Azul">
  <p:cSld name="Capa - Azul">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555689" y="1506508"/>
            <a:ext cx="6425400" cy="12078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SzPts val="1400"/>
              <a:buNone/>
              <a:defRPr sz="6000" b="1">
                <a:solidFill>
                  <a:schemeClr val="accen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1555689" y="2969860"/>
            <a:ext cx="5106000" cy="257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accent1"/>
              </a:buClr>
              <a:buSzPts val="1400"/>
              <a:buNone/>
              <a:defRPr sz="1400">
                <a:solidFill>
                  <a:schemeClr val="accent1"/>
                </a:solidFill>
              </a:defRPr>
            </a:lvl1pPr>
            <a:lvl2pPr marL="914400" lvl="1" indent="-228600" algn="l" rtl="0">
              <a:spcBef>
                <a:spcPts val="280"/>
              </a:spcBef>
              <a:spcAft>
                <a:spcPts val="0"/>
              </a:spcAft>
              <a:buClr>
                <a:srgbClr val="FFFFFF"/>
              </a:buClr>
              <a:buSzPts val="1400"/>
              <a:buNone/>
              <a:defRPr sz="1400">
                <a:solidFill>
                  <a:srgbClr val="FFFFFF"/>
                </a:solidFill>
              </a:defRPr>
            </a:lvl2pPr>
            <a:lvl3pPr marL="1371600" lvl="2" indent="-228600" algn="l" rtl="0">
              <a:spcBef>
                <a:spcPts val="280"/>
              </a:spcBef>
              <a:spcAft>
                <a:spcPts val="0"/>
              </a:spcAft>
              <a:buClr>
                <a:srgbClr val="FFFFFF"/>
              </a:buClr>
              <a:buSzPts val="1400"/>
              <a:buNone/>
              <a:defRPr sz="1400">
                <a:solidFill>
                  <a:srgbClr val="FFFFFF"/>
                </a:solidFill>
              </a:defRPr>
            </a:lvl3pPr>
            <a:lvl4pPr marL="1828800" lvl="3" indent="-228600" algn="l" rtl="0">
              <a:spcBef>
                <a:spcPts val="280"/>
              </a:spcBef>
              <a:spcAft>
                <a:spcPts val="0"/>
              </a:spcAft>
              <a:buClr>
                <a:srgbClr val="FFFFFF"/>
              </a:buClr>
              <a:buSzPts val="1400"/>
              <a:buNone/>
              <a:defRPr sz="1400">
                <a:solidFill>
                  <a:srgbClr val="FFFFFF"/>
                </a:solidFill>
              </a:defRPr>
            </a:lvl4pPr>
            <a:lvl5pPr marL="2286000" lvl="4" indent="-228600" algn="l" rtl="0">
              <a:spcBef>
                <a:spcPts val="280"/>
              </a:spcBef>
              <a:spcAft>
                <a:spcPts val="0"/>
              </a:spcAft>
              <a:buClr>
                <a:srgbClr val="FFFFFF"/>
              </a:buClr>
              <a:buSzPts val="1400"/>
              <a:buNone/>
              <a:defRPr sz="1400">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ítulo - Laranja">
  <p:cSld name="Capítulo - Laranja">
    <p:bg>
      <p:bgPr>
        <a:solidFill>
          <a:srgbClr val="E76B21"/>
        </a:solid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86080" y="2183130"/>
            <a:ext cx="5120700" cy="12078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SzPts val="1400"/>
              <a:buNone/>
              <a:defRPr sz="6000" b="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a:off x="447040" y="0"/>
            <a:ext cx="1859400" cy="1417200"/>
          </a:xfrm>
          <a:prstGeom prst="rect">
            <a:avLst/>
          </a:prstGeom>
          <a:noFill/>
          <a:ln>
            <a:noFill/>
          </a:ln>
        </p:spPr>
        <p:txBody>
          <a:bodyPr spcFirstLastPara="1" wrap="square" lIns="91425" tIns="45700" rIns="91425" bIns="45700" anchor="ctr" anchorCtr="0"/>
          <a:lstStyle>
            <a:lvl1pPr marL="457200" lvl="0" indent="-228600" algn="l" rtl="0">
              <a:spcBef>
                <a:spcPts val="400"/>
              </a:spcBef>
              <a:spcAft>
                <a:spcPts val="0"/>
              </a:spcAft>
              <a:buClr>
                <a:srgbClr val="FFFFFF"/>
              </a:buClr>
              <a:buSzPts val="2000"/>
              <a:buNone/>
              <a:defRPr sz="2000">
                <a:solidFill>
                  <a:srgbClr val="FFFFFF"/>
                </a:solidFill>
              </a:defRPr>
            </a:lvl1pPr>
            <a:lvl2pPr marL="914400" lvl="1" indent="-228600" algn="l" rtl="0">
              <a:spcBef>
                <a:spcPts val="360"/>
              </a:spcBef>
              <a:spcAft>
                <a:spcPts val="0"/>
              </a:spcAft>
              <a:buClr>
                <a:srgbClr val="FFFFFF"/>
              </a:buClr>
              <a:buSzPts val="1800"/>
              <a:buNone/>
              <a:defRPr sz="1800">
                <a:solidFill>
                  <a:srgbClr val="FFFFFF"/>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ítulo - Verde">
  <p:cSld name="Capítulo - Verde">
    <p:bg>
      <p:bgPr>
        <a:solidFill>
          <a:srgbClr val="29AEA2"/>
        </a:solidFill>
        <a:effectLst/>
      </p:bgPr>
    </p:bg>
    <p:spTree>
      <p:nvGrpSpPr>
        <p:cNvPr id="1" name="Shape 77"/>
        <p:cNvGrpSpPr/>
        <p:nvPr/>
      </p:nvGrpSpPr>
      <p:grpSpPr>
        <a:xfrm>
          <a:off x="0" y="0"/>
          <a:ext cx="0" cy="0"/>
          <a:chOff x="0" y="0"/>
          <a:chExt cx="0" cy="0"/>
        </a:xfrm>
      </p:grpSpPr>
      <p:pic>
        <p:nvPicPr>
          <p:cNvPr id="78" name="Google Shape;78;p20"/>
          <p:cNvPicPr preferRelativeResize="0"/>
          <p:nvPr/>
        </p:nvPicPr>
        <p:blipFill rotWithShape="1">
          <a:blip r:embed="rId2">
            <a:alphaModFix/>
          </a:blip>
          <a:srcRect/>
          <a:stretch/>
        </p:blipFill>
        <p:spPr>
          <a:xfrm>
            <a:off x="4714875" y="0"/>
            <a:ext cx="4429125" cy="5143499"/>
          </a:xfrm>
          <a:prstGeom prst="rect">
            <a:avLst/>
          </a:prstGeom>
          <a:noFill/>
          <a:ln>
            <a:noFill/>
          </a:ln>
        </p:spPr>
      </p:pic>
      <p:sp>
        <p:nvSpPr>
          <p:cNvPr id="79" name="Google Shape;79;p20"/>
          <p:cNvSpPr txBox="1">
            <a:spLocks noGrp="1"/>
          </p:cNvSpPr>
          <p:nvPr>
            <p:ph type="title"/>
          </p:nvPr>
        </p:nvSpPr>
        <p:spPr>
          <a:xfrm>
            <a:off x="386080" y="2183130"/>
            <a:ext cx="5120700" cy="12078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SzPts val="1400"/>
              <a:buNone/>
              <a:defRPr sz="6000" b="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 name="Google Shape;80;p20"/>
          <p:cNvSpPr txBox="1">
            <a:spLocks noGrp="1"/>
          </p:cNvSpPr>
          <p:nvPr>
            <p:ph type="body" idx="1"/>
          </p:nvPr>
        </p:nvSpPr>
        <p:spPr>
          <a:xfrm>
            <a:off x="447040" y="0"/>
            <a:ext cx="1859400" cy="1417200"/>
          </a:xfrm>
          <a:prstGeom prst="rect">
            <a:avLst/>
          </a:prstGeom>
          <a:noFill/>
          <a:ln>
            <a:noFill/>
          </a:ln>
        </p:spPr>
        <p:txBody>
          <a:bodyPr spcFirstLastPara="1" wrap="square" lIns="91425" tIns="45700" rIns="91425" bIns="45700" anchor="ctr" anchorCtr="0"/>
          <a:lstStyle>
            <a:lvl1pPr marL="457200" lvl="0" indent="-228600" algn="l" rtl="0">
              <a:spcBef>
                <a:spcPts val="400"/>
              </a:spcBef>
              <a:spcAft>
                <a:spcPts val="0"/>
              </a:spcAft>
              <a:buClr>
                <a:srgbClr val="FFFFFF"/>
              </a:buClr>
              <a:buSzPts val="2000"/>
              <a:buNone/>
              <a:defRPr sz="2000">
                <a:solidFill>
                  <a:srgbClr val="FFFFFF"/>
                </a:solidFill>
              </a:defRPr>
            </a:lvl1pPr>
            <a:lvl2pPr marL="914400" lvl="1" indent="-228600" algn="l" rtl="0">
              <a:spcBef>
                <a:spcPts val="360"/>
              </a:spcBef>
              <a:spcAft>
                <a:spcPts val="0"/>
              </a:spcAft>
              <a:buClr>
                <a:srgbClr val="FFFFFF"/>
              </a:buClr>
              <a:buSzPts val="1800"/>
              <a:buNone/>
              <a:defRPr sz="1800">
                <a:solidFill>
                  <a:srgbClr val="FFFFFF"/>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staque + Tópicos">
  <p:cSld name="Destaque + Tópicos">
    <p:spTree>
      <p:nvGrpSpPr>
        <p:cNvPr id="1" name="Shape 81"/>
        <p:cNvGrpSpPr/>
        <p:nvPr/>
      </p:nvGrpSpPr>
      <p:grpSpPr>
        <a:xfrm>
          <a:off x="0" y="0"/>
          <a:ext cx="0" cy="0"/>
          <a:chOff x="0" y="0"/>
          <a:chExt cx="0" cy="0"/>
        </a:xfrm>
      </p:grpSpPr>
      <p:sp>
        <p:nvSpPr>
          <p:cNvPr id="82" name="Google Shape;82;p21"/>
          <p:cNvSpPr txBox="1">
            <a:spLocks noGrp="1"/>
          </p:cNvSpPr>
          <p:nvPr>
            <p:ph type="body" idx="1"/>
          </p:nvPr>
        </p:nvSpPr>
        <p:spPr>
          <a:xfrm>
            <a:off x="447040" y="1844040"/>
            <a:ext cx="8229600" cy="2971800"/>
          </a:xfrm>
          <a:prstGeom prst="rect">
            <a:avLst/>
          </a:prstGeom>
          <a:noFill/>
          <a:ln>
            <a:noFill/>
          </a:ln>
        </p:spPr>
        <p:txBody>
          <a:bodyPr spcFirstLastPara="1" wrap="square" lIns="91425" tIns="45700" rIns="91425" bIns="45700" anchor="t" anchorCtr="0"/>
          <a:lstStyle>
            <a:lvl1pPr marL="457200" marR="0" lvl="0" indent="-355600" algn="l" rtl="0">
              <a:lnSpc>
                <a:spcPct val="100000"/>
              </a:lnSpc>
              <a:spcBef>
                <a:spcPts val="200"/>
              </a:spcBef>
              <a:spcAft>
                <a:spcPts val="0"/>
              </a:spcAft>
              <a:buClr>
                <a:schemeClr val="dk2"/>
              </a:buClr>
              <a:buSzPts val="2000"/>
              <a:buFont typeface="Arial"/>
              <a:buChar char="•"/>
              <a:defRPr sz="2000" b="0">
                <a:solidFill>
                  <a:schemeClr val="dk2"/>
                </a:solidFill>
              </a:defRPr>
            </a:lvl1pPr>
            <a:lvl2pPr marL="914400" lvl="1" indent="-330200" algn="l" rtl="0">
              <a:spcBef>
                <a:spcPts val="320"/>
              </a:spcBef>
              <a:spcAft>
                <a:spcPts val="0"/>
              </a:spcAft>
              <a:buClr>
                <a:schemeClr val="dk2"/>
              </a:buClr>
              <a:buSzPts val="1600"/>
              <a:buChar char="–"/>
              <a:defRPr sz="1600">
                <a:solidFill>
                  <a:schemeClr val="dk2"/>
                </a:solidFill>
              </a:defRPr>
            </a:lvl2pPr>
            <a:lvl3pPr marL="1371600" lvl="2" indent="-330200" algn="l" rtl="0">
              <a:spcBef>
                <a:spcPts val="320"/>
              </a:spcBef>
              <a:spcAft>
                <a:spcPts val="0"/>
              </a:spcAft>
              <a:buClr>
                <a:schemeClr val="dk2"/>
              </a:buClr>
              <a:buSzPts val="1600"/>
              <a:buChar char="•"/>
              <a:defRPr sz="1600">
                <a:solidFill>
                  <a:schemeClr val="dk2"/>
                </a:solidFill>
              </a:defRPr>
            </a:lvl3pPr>
            <a:lvl4pPr marL="1828800" lvl="3" indent="-330200" algn="l" rtl="0">
              <a:spcBef>
                <a:spcPts val="320"/>
              </a:spcBef>
              <a:spcAft>
                <a:spcPts val="0"/>
              </a:spcAft>
              <a:buClr>
                <a:schemeClr val="dk2"/>
              </a:buClr>
              <a:buSzPts val="1600"/>
              <a:buChar char="–"/>
              <a:defRPr sz="1600">
                <a:solidFill>
                  <a:schemeClr val="dk2"/>
                </a:solidFill>
              </a:defRPr>
            </a:lvl4pPr>
            <a:lvl5pPr marL="2286000" lvl="4" indent="-330200" algn="l" rtl="0">
              <a:spcBef>
                <a:spcPts val="320"/>
              </a:spcBef>
              <a:spcAft>
                <a:spcPts val="0"/>
              </a:spcAft>
              <a:buClr>
                <a:schemeClr val="dk2"/>
              </a:buClr>
              <a:buSzPts val="1600"/>
              <a:buChar char="»"/>
              <a:defRPr sz="16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3" name="Google Shape;83;p21"/>
          <p:cNvSpPr txBox="1">
            <a:spLocks noGrp="1"/>
          </p:cNvSpPr>
          <p:nvPr>
            <p:ph type="body" idx="2"/>
          </p:nvPr>
        </p:nvSpPr>
        <p:spPr>
          <a:xfrm>
            <a:off x="447039" y="479337"/>
            <a:ext cx="8229600" cy="1183200"/>
          </a:xfrm>
          <a:prstGeom prst="rect">
            <a:avLst/>
          </a:prstGeom>
          <a:noFill/>
          <a:ln>
            <a:noFill/>
          </a:ln>
        </p:spPr>
        <p:txBody>
          <a:bodyPr spcFirstLastPara="1" wrap="square" lIns="91425" tIns="45700" rIns="91425" bIns="45700" anchor="t" anchorCtr="0"/>
          <a:lstStyle>
            <a:lvl1pPr marL="457200" lvl="0" indent="-228600" algn="l" rtl="0">
              <a:lnSpc>
                <a:spcPct val="80000"/>
              </a:lnSpc>
              <a:spcBef>
                <a:spcPts val="800"/>
              </a:spcBef>
              <a:spcAft>
                <a:spcPts val="0"/>
              </a:spcAft>
              <a:buClr>
                <a:srgbClr val="00BFB3"/>
              </a:buClr>
              <a:buSzPts val="4000"/>
              <a:buNone/>
              <a:defRPr sz="4000" b="1">
                <a:solidFill>
                  <a:srgbClr val="00BFB3"/>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estaque + Texto">
  <p:cSld name="Destaque + Texto">
    <p:spTree>
      <p:nvGrpSpPr>
        <p:cNvPr id="1" name="Shape 84"/>
        <p:cNvGrpSpPr/>
        <p:nvPr/>
      </p:nvGrpSpPr>
      <p:grpSpPr>
        <a:xfrm>
          <a:off x="0" y="0"/>
          <a:ext cx="0" cy="0"/>
          <a:chOff x="0" y="0"/>
          <a:chExt cx="0" cy="0"/>
        </a:xfrm>
      </p:grpSpPr>
      <p:sp>
        <p:nvSpPr>
          <p:cNvPr id="85" name="Google Shape;85;p22"/>
          <p:cNvSpPr txBox="1">
            <a:spLocks noGrp="1"/>
          </p:cNvSpPr>
          <p:nvPr>
            <p:ph type="body" idx="1"/>
          </p:nvPr>
        </p:nvSpPr>
        <p:spPr>
          <a:xfrm>
            <a:off x="447040" y="477838"/>
            <a:ext cx="8229600" cy="995100"/>
          </a:xfrm>
          <a:prstGeom prst="rect">
            <a:avLst/>
          </a:prstGeom>
          <a:noFill/>
          <a:ln>
            <a:noFill/>
          </a:ln>
        </p:spPr>
        <p:txBody>
          <a:bodyPr spcFirstLastPara="1" wrap="square" lIns="91425" tIns="45700" rIns="91425" bIns="45700" anchor="t" anchorCtr="0"/>
          <a:lstStyle>
            <a:lvl1pPr marL="457200" lvl="0" indent="-228600" algn="ctr" rtl="0">
              <a:lnSpc>
                <a:spcPct val="80000"/>
              </a:lnSpc>
              <a:spcBef>
                <a:spcPts val="800"/>
              </a:spcBef>
              <a:spcAft>
                <a:spcPts val="0"/>
              </a:spcAft>
              <a:buClr>
                <a:srgbClr val="7E579A"/>
              </a:buClr>
              <a:buSzPts val="4000"/>
              <a:buNone/>
              <a:defRPr sz="4000" b="1">
                <a:solidFill>
                  <a:srgbClr val="7E579A"/>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 name="Google Shape;86;p22"/>
          <p:cNvSpPr txBox="1">
            <a:spLocks noGrp="1"/>
          </p:cNvSpPr>
          <p:nvPr>
            <p:ph type="body" idx="2"/>
          </p:nvPr>
        </p:nvSpPr>
        <p:spPr>
          <a:xfrm>
            <a:off x="447040" y="1870797"/>
            <a:ext cx="8229600" cy="19773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2"/>
              </a:buClr>
              <a:buSzPts val="2000"/>
              <a:buFont typeface="Arial"/>
              <a:buNone/>
              <a:defRPr sz="2000" b="0">
                <a:solidFill>
                  <a:schemeClr val="dk2"/>
                </a:solidFill>
              </a:defRPr>
            </a:lvl1pPr>
            <a:lvl2pPr marL="914400" lvl="1" indent="-330200" algn="l" rtl="0">
              <a:spcBef>
                <a:spcPts val="320"/>
              </a:spcBef>
              <a:spcAft>
                <a:spcPts val="0"/>
              </a:spcAft>
              <a:buClr>
                <a:schemeClr val="dk2"/>
              </a:buClr>
              <a:buSzPts val="1600"/>
              <a:buChar char="–"/>
              <a:defRPr sz="1600">
                <a:solidFill>
                  <a:schemeClr val="dk2"/>
                </a:solidFill>
              </a:defRPr>
            </a:lvl2pPr>
            <a:lvl3pPr marL="1371600" lvl="2" indent="-330200" algn="l" rtl="0">
              <a:spcBef>
                <a:spcPts val="320"/>
              </a:spcBef>
              <a:spcAft>
                <a:spcPts val="0"/>
              </a:spcAft>
              <a:buClr>
                <a:schemeClr val="dk2"/>
              </a:buClr>
              <a:buSzPts val="1600"/>
              <a:buChar char="•"/>
              <a:defRPr sz="1600">
                <a:solidFill>
                  <a:schemeClr val="dk2"/>
                </a:solidFill>
              </a:defRPr>
            </a:lvl3pPr>
            <a:lvl4pPr marL="1828800" lvl="3" indent="-330200" algn="l" rtl="0">
              <a:spcBef>
                <a:spcPts val="320"/>
              </a:spcBef>
              <a:spcAft>
                <a:spcPts val="0"/>
              </a:spcAft>
              <a:buClr>
                <a:schemeClr val="dk2"/>
              </a:buClr>
              <a:buSzPts val="1600"/>
              <a:buChar char="–"/>
              <a:defRPr sz="1600">
                <a:solidFill>
                  <a:schemeClr val="dk2"/>
                </a:solidFill>
              </a:defRPr>
            </a:lvl4pPr>
            <a:lvl5pPr marL="2286000" lvl="4" indent="-330200" algn="l" rtl="0">
              <a:spcBef>
                <a:spcPts val="320"/>
              </a:spcBef>
              <a:spcAft>
                <a:spcPts val="0"/>
              </a:spcAft>
              <a:buClr>
                <a:schemeClr val="dk2"/>
              </a:buClr>
              <a:buSzPts val="1600"/>
              <a:buChar char="»"/>
              <a:defRPr sz="16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m + Texto a direita">
  <p:cSld name="Imagem + Texto a direita">
    <p:spTree>
      <p:nvGrpSpPr>
        <p:cNvPr id="1" name="Shape 87"/>
        <p:cNvGrpSpPr/>
        <p:nvPr/>
      </p:nvGrpSpPr>
      <p:grpSpPr>
        <a:xfrm>
          <a:off x="0" y="0"/>
          <a:ext cx="0" cy="0"/>
          <a:chOff x="0" y="0"/>
          <a:chExt cx="0" cy="0"/>
        </a:xfrm>
      </p:grpSpPr>
      <p:sp>
        <p:nvSpPr>
          <p:cNvPr id="88" name="Google Shape;88;p23"/>
          <p:cNvSpPr>
            <a:spLocks noGrp="1"/>
          </p:cNvSpPr>
          <p:nvPr>
            <p:ph type="pic" idx="2"/>
          </p:nvPr>
        </p:nvSpPr>
        <p:spPr>
          <a:xfrm>
            <a:off x="0" y="0"/>
            <a:ext cx="4456500" cy="5143500"/>
          </a:xfrm>
          <a:prstGeom prst="rect">
            <a:avLst/>
          </a:prstGeom>
          <a:noFill/>
          <a:ln>
            <a:noFill/>
          </a:ln>
        </p:spPr>
        <p:txBody>
          <a:bodyPr spcFirstLastPara="1" wrap="square" lIns="91425" tIns="45700" rIns="91425" bIns="45700" anchor="t" anchorCtr="0"/>
          <a:lstStyle>
            <a:lvl1pPr marR="0" lvl="0" algn="l" rtl="0">
              <a:spcBef>
                <a:spcPts val="52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23"/>
          <p:cNvSpPr txBox="1">
            <a:spLocks noGrp="1"/>
          </p:cNvSpPr>
          <p:nvPr>
            <p:ph type="body" idx="1"/>
          </p:nvPr>
        </p:nvSpPr>
        <p:spPr>
          <a:xfrm>
            <a:off x="4684218" y="477838"/>
            <a:ext cx="4082100" cy="1291800"/>
          </a:xfrm>
          <a:prstGeom prst="rect">
            <a:avLst/>
          </a:prstGeom>
          <a:noFill/>
          <a:ln>
            <a:noFill/>
          </a:ln>
        </p:spPr>
        <p:txBody>
          <a:bodyPr spcFirstLastPara="1" wrap="square" lIns="91425" tIns="45700" rIns="91425" bIns="45700" anchor="t" anchorCtr="0"/>
          <a:lstStyle>
            <a:lvl1pPr marL="457200" lvl="0" indent="-228600" algn="l" rtl="0">
              <a:lnSpc>
                <a:spcPct val="80000"/>
              </a:lnSpc>
              <a:spcBef>
                <a:spcPts val="800"/>
              </a:spcBef>
              <a:spcAft>
                <a:spcPts val="0"/>
              </a:spcAft>
              <a:buClr>
                <a:srgbClr val="2F93D1"/>
              </a:buClr>
              <a:buSzPts val="4000"/>
              <a:buNone/>
              <a:defRPr sz="4000" b="1">
                <a:solidFill>
                  <a:srgbClr val="2F93D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 name="Google Shape;90;p23"/>
          <p:cNvSpPr txBox="1">
            <a:spLocks noGrp="1"/>
          </p:cNvSpPr>
          <p:nvPr>
            <p:ph type="body" idx="3"/>
          </p:nvPr>
        </p:nvSpPr>
        <p:spPr>
          <a:xfrm>
            <a:off x="4684218" y="1982509"/>
            <a:ext cx="4082100" cy="2102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2"/>
              </a:buClr>
              <a:buSzPts val="2000"/>
              <a:buFont typeface="Arial"/>
              <a:buNone/>
              <a:defRPr sz="2000" b="0">
                <a:solidFill>
                  <a:schemeClr val="dk2"/>
                </a:solidFill>
              </a:defRPr>
            </a:lvl1pPr>
            <a:lvl2pPr marL="914400" lvl="1" indent="-330200" algn="l" rtl="0">
              <a:spcBef>
                <a:spcPts val="320"/>
              </a:spcBef>
              <a:spcAft>
                <a:spcPts val="0"/>
              </a:spcAft>
              <a:buClr>
                <a:schemeClr val="dk2"/>
              </a:buClr>
              <a:buSzPts val="1600"/>
              <a:buChar char="–"/>
              <a:defRPr sz="1600">
                <a:solidFill>
                  <a:schemeClr val="dk2"/>
                </a:solidFill>
              </a:defRPr>
            </a:lvl2pPr>
            <a:lvl3pPr marL="1371600" lvl="2" indent="-330200" algn="l" rtl="0">
              <a:spcBef>
                <a:spcPts val="320"/>
              </a:spcBef>
              <a:spcAft>
                <a:spcPts val="0"/>
              </a:spcAft>
              <a:buClr>
                <a:schemeClr val="dk2"/>
              </a:buClr>
              <a:buSzPts val="1600"/>
              <a:buChar char="•"/>
              <a:defRPr sz="1600">
                <a:solidFill>
                  <a:schemeClr val="dk2"/>
                </a:solidFill>
              </a:defRPr>
            </a:lvl3pPr>
            <a:lvl4pPr marL="1828800" lvl="3" indent="-330200" algn="l" rtl="0">
              <a:spcBef>
                <a:spcPts val="320"/>
              </a:spcBef>
              <a:spcAft>
                <a:spcPts val="0"/>
              </a:spcAft>
              <a:buClr>
                <a:schemeClr val="dk2"/>
              </a:buClr>
              <a:buSzPts val="1600"/>
              <a:buChar char="–"/>
              <a:defRPr sz="1600">
                <a:solidFill>
                  <a:schemeClr val="dk2"/>
                </a:solidFill>
              </a:defRPr>
            </a:lvl4pPr>
            <a:lvl5pPr marL="2286000" lvl="4" indent="-330200" algn="l" rtl="0">
              <a:spcBef>
                <a:spcPts val="320"/>
              </a:spcBef>
              <a:spcAft>
                <a:spcPts val="0"/>
              </a:spcAft>
              <a:buClr>
                <a:schemeClr val="dk2"/>
              </a:buClr>
              <a:buSzPts val="1600"/>
              <a:buChar char="»"/>
              <a:defRPr sz="16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m + Texto a esquerda">
  <p:cSld name="Imagem + Texto a esquerda">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383151" y="477838"/>
            <a:ext cx="4082100" cy="1291800"/>
          </a:xfrm>
          <a:prstGeom prst="rect">
            <a:avLst/>
          </a:prstGeom>
          <a:noFill/>
          <a:ln>
            <a:noFill/>
          </a:ln>
        </p:spPr>
        <p:txBody>
          <a:bodyPr spcFirstLastPara="1" wrap="square" lIns="91425" tIns="45700" rIns="91425" bIns="45700" anchor="t" anchorCtr="0"/>
          <a:lstStyle>
            <a:lvl1pPr marL="457200" lvl="0" indent="-228600" algn="l" rtl="0">
              <a:lnSpc>
                <a:spcPct val="80000"/>
              </a:lnSpc>
              <a:spcBef>
                <a:spcPts val="800"/>
              </a:spcBef>
              <a:spcAft>
                <a:spcPts val="0"/>
              </a:spcAft>
              <a:buClr>
                <a:schemeClr val="accent2"/>
              </a:buClr>
              <a:buSzPts val="4000"/>
              <a:buNone/>
              <a:defRPr sz="4000" b="1">
                <a:solidFill>
                  <a:schemeClr val="accent2"/>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 name="Google Shape;93;p24"/>
          <p:cNvSpPr txBox="1">
            <a:spLocks noGrp="1"/>
          </p:cNvSpPr>
          <p:nvPr>
            <p:ph type="body" idx="2"/>
          </p:nvPr>
        </p:nvSpPr>
        <p:spPr>
          <a:xfrm>
            <a:off x="383151" y="1982509"/>
            <a:ext cx="4082100" cy="2102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2"/>
              </a:buClr>
              <a:buSzPts val="2000"/>
              <a:buFont typeface="Arial"/>
              <a:buNone/>
              <a:defRPr sz="2000" b="0">
                <a:solidFill>
                  <a:schemeClr val="dk2"/>
                </a:solidFill>
              </a:defRPr>
            </a:lvl1pPr>
            <a:lvl2pPr marL="914400" lvl="1" indent="-330200" algn="l" rtl="0">
              <a:spcBef>
                <a:spcPts val="320"/>
              </a:spcBef>
              <a:spcAft>
                <a:spcPts val="0"/>
              </a:spcAft>
              <a:buClr>
                <a:schemeClr val="dk2"/>
              </a:buClr>
              <a:buSzPts val="1600"/>
              <a:buChar char="–"/>
              <a:defRPr sz="1600">
                <a:solidFill>
                  <a:schemeClr val="dk2"/>
                </a:solidFill>
              </a:defRPr>
            </a:lvl2pPr>
            <a:lvl3pPr marL="1371600" lvl="2" indent="-330200" algn="l" rtl="0">
              <a:spcBef>
                <a:spcPts val="320"/>
              </a:spcBef>
              <a:spcAft>
                <a:spcPts val="0"/>
              </a:spcAft>
              <a:buClr>
                <a:schemeClr val="dk2"/>
              </a:buClr>
              <a:buSzPts val="1600"/>
              <a:buChar char="•"/>
              <a:defRPr sz="1600">
                <a:solidFill>
                  <a:schemeClr val="dk2"/>
                </a:solidFill>
              </a:defRPr>
            </a:lvl3pPr>
            <a:lvl4pPr marL="1828800" lvl="3" indent="-330200" algn="l" rtl="0">
              <a:spcBef>
                <a:spcPts val="320"/>
              </a:spcBef>
              <a:spcAft>
                <a:spcPts val="0"/>
              </a:spcAft>
              <a:buClr>
                <a:schemeClr val="dk2"/>
              </a:buClr>
              <a:buSzPts val="1600"/>
              <a:buChar char="–"/>
              <a:defRPr sz="1600">
                <a:solidFill>
                  <a:schemeClr val="dk2"/>
                </a:solidFill>
              </a:defRPr>
            </a:lvl4pPr>
            <a:lvl5pPr marL="2286000" lvl="4" indent="-330200" algn="l" rtl="0">
              <a:spcBef>
                <a:spcPts val="320"/>
              </a:spcBef>
              <a:spcAft>
                <a:spcPts val="0"/>
              </a:spcAft>
              <a:buClr>
                <a:schemeClr val="dk2"/>
              </a:buClr>
              <a:buSzPts val="1600"/>
              <a:buChar char="»"/>
              <a:defRPr sz="1600">
                <a:solidFill>
                  <a:schemeClr val="dk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staque + Texto (Azul)">
  <p:cSld name="Destaque + Texto (Azul)">
    <p:bg>
      <p:bgPr>
        <a:solidFill>
          <a:srgbClr val="308BCA"/>
        </a:solidFill>
        <a:effectLst/>
      </p:bgPr>
    </p:bg>
    <p:spTree>
      <p:nvGrpSpPr>
        <p:cNvPr id="1" name="Shape 94"/>
        <p:cNvGrpSpPr/>
        <p:nvPr/>
      </p:nvGrpSpPr>
      <p:grpSpPr>
        <a:xfrm>
          <a:off x="0" y="0"/>
          <a:ext cx="0" cy="0"/>
          <a:chOff x="0" y="0"/>
          <a:chExt cx="0" cy="0"/>
        </a:xfrm>
      </p:grpSpPr>
      <p:sp>
        <p:nvSpPr>
          <p:cNvPr id="95" name="Google Shape;95;p25"/>
          <p:cNvSpPr txBox="1">
            <a:spLocks noGrp="1"/>
          </p:cNvSpPr>
          <p:nvPr>
            <p:ph type="body" idx="1"/>
          </p:nvPr>
        </p:nvSpPr>
        <p:spPr>
          <a:xfrm>
            <a:off x="447040" y="1178791"/>
            <a:ext cx="8229600" cy="995100"/>
          </a:xfrm>
          <a:prstGeom prst="rect">
            <a:avLst/>
          </a:prstGeom>
          <a:noFill/>
          <a:ln>
            <a:noFill/>
          </a:ln>
        </p:spPr>
        <p:txBody>
          <a:bodyPr spcFirstLastPara="1" wrap="square" lIns="91425" tIns="45700" rIns="91425" bIns="45700" anchor="t" anchorCtr="0"/>
          <a:lstStyle>
            <a:lvl1pPr marL="457200" lvl="0" indent="-228600" algn="ctr" rtl="0">
              <a:lnSpc>
                <a:spcPct val="80000"/>
              </a:lnSpc>
              <a:spcBef>
                <a:spcPts val="800"/>
              </a:spcBef>
              <a:spcAft>
                <a:spcPts val="0"/>
              </a:spcAft>
              <a:buClr>
                <a:srgbClr val="FFFFFF"/>
              </a:buClr>
              <a:buSzPts val="4000"/>
              <a:buNone/>
              <a:defRPr sz="4000" b="1">
                <a:solidFill>
                  <a:srgbClr val="FFFFFF"/>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6" name="Google Shape;96;p25"/>
          <p:cNvSpPr txBox="1">
            <a:spLocks noGrp="1"/>
          </p:cNvSpPr>
          <p:nvPr>
            <p:ph type="body" idx="2"/>
          </p:nvPr>
        </p:nvSpPr>
        <p:spPr>
          <a:xfrm>
            <a:off x="447040" y="2410883"/>
            <a:ext cx="8229600" cy="13074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200"/>
              </a:spcBef>
              <a:spcAft>
                <a:spcPts val="0"/>
              </a:spcAft>
              <a:buClr>
                <a:srgbClr val="FFFFFF"/>
              </a:buClr>
              <a:buSzPts val="2000"/>
              <a:buFont typeface="Arial"/>
              <a:buNone/>
              <a:defRPr sz="2000" b="0">
                <a:solidFill>
                  <a:srgbClr val="FFFFFF"/>
                </a:solidFill>
              </a:defRPr>
            </a:lvl1pPr>
            <a:lvl2pPr marL="914400" lvl="1" indent="-330200" algn="l" rtl="0">
              <a:spcBef>
                <a:spcPts val="320"/>
              </a:spcBef>
              <a:spcAft>
                <a:spcPts val="0"/>
              </a:spcAft>
              <a:buClr>
                <a:srgbClr val="7B7772"/>
              </a:buClr>
              <a:buSzPts val="1600"/>
              <a:buChar char="–"/>
              <a:defRPr sz="1600">
                <a:solidFill>
                  <a:srgbClr val="7B7772"/>
                </a:solidFill>
              </a:defRPr>
            </a:lvl2pPr>
            <a:lvl3pPr marL="1371600" lvl="2" indent="-330200" algn="l" rtl="0">
              <a:spcBef>
                <a:spcPts val="320"/>
              </a:spcBef>
              <a:spcAft>
                <a:spcPts val="0"/>
              </a:spcAft>
              <a:buClr>
                <a:srgbClr val="7B7772"/>
              </a:buClr>
              <a:buSzPts val="1600"/>
              <a:buChar char="•"/>
              <a:defRPr sz="1600">
                <a:solidFill>
                  <a:srgbClr val="7B7772"/>
                </a:solidFill>
              </a:defRPr>
            </a:lvl3pPr>
            <a:lvl4pPr marL="1828800" lvl="3" indent="-330200" algn="l" rtl="0">
              <a:spcBef>
                <a:spcPts val="320"/>
              </a:spcBef>
              <a:spcAft>
                <a:spcPts val="0"/>
              </a:spcAft>
              <a:buClr>
                <a:srgbClr val="7B7772"/>
              </a:buClr>
              <a:buSzPts val="1600"/>
              <a:buChar char="–"/>
              <a:defRPr sz="1600">
                <a:solidFill>
                  <a:srgbClr val="7B7772"/>
                </a:solidFill>
              </a:defRPr>
            </a:lvl4pPr>
            <a:lvl5pPr marL="2286000" lvl="4" indent="-330200" algn="l" rtl="0">
              <a:spcBef>
                <a:spcPts val="320"/>
              </a:spcBef>
              <a:spcAft>
                <a:spcPts val="0"/>
              </a:spcAft>
              <a:buClr>
                <a:srgbClr val="7B7772"/>
              </a:buClr>
              <a:buSzPts val="1600"/>
              <a:buChar char="»"/>
              <a:defRPr sz="1600">
                <a:solidFill>
                  <a:srgbClr val="7B7772"/>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m + Destaque a direita (Verde)">
  <p:cSld name="Imagem + Destaque a direita (Verde)">
    <p:bg>
      <p:bgPr>
        <a:solidFill>
          <a:srgbClr val="23A49E"/>
        </a:solidFill>
        <a:effectLst/>
      </p:bgPr>
    </p:bg>
    <p:spTree>
      <p:nvGrpSpPr>
        <p:cNvPr id="1" name="Shape 97"/>
        <p:cNvGrpSpPr/>
        <p:nvPr/>
      </p:nvGrpSpPr>
      <p:grpSpPr>
        <a:xfrm>
          <a:off x="0" y="0"/>
          <a:ext cx="0" cy="0"/>
          <a:chOff x="0" y="0"/>
          <a:chExt cx="0" cy="0"/>
        </a:xfrm>
      </p:grpSpPr>
      <p:sp>
        <p:nvSpPr>
          <p:cNvPr id="98" name="Google Shape;98;p26"/>
          <p:cNvSpPr>
            <a:spLocks noGrp="1"/>
          </p:cNvSpPr>
          <p:nvPr>
            <p:ph type="pic" idx="2"/>
          </p:nvPr>
        </p:nvSpPr>
        <p:spPr>
          <a:xfrm>
            <a:off x="0" y="0"/>
            <a:ext cx="4456500" cy="5143500"/>
          </a:xfrm>
          <a:prstGeom prst="rect">
            <a:avLst/>
          </a:prstGeom>
          <a:noFill/>
          <a:ln>
            <a:noFill/>
          </a:ln>
        </p:spPr>
        <p:txBody>
          <a:bodyPr spcFirstLastPara="1" wrap="square" lIns="91425" tIns="45700" rIns="91425" bIns="45700" anchor="t" anchorCtr="0"/>
          <a:lstStyle>
            <a:lvl1pPr marR="0" lvl="0" algn="l" rtl="0">
              <a:spcBef>
                <a:spcPts val="52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26"/>
          <p:cNvSpPr txBox="1">
            <a:spLocks noGrp="1"/>
          </p:cNvSpPr>
          <p:nvPr>
            <p:ph type="body" idx="1"/>
          </p:nvPr>
        </p:nvSpPr>
        <p:spPr>
          <a:xfrm>
            <a:off x="4614948" y="1645121"/>
            <a:ext cx="4529100" cy="1587600"/>
          </a:xfrm>
          <a:prstGeom prst="rect">
            <a:avLst/>
          </a:prstGeom>
          <a:noFill/>
          <a:ln>
            <a:noFill/>
          </a:ln>
        </p:spPr>
        <p:txBody>
          <a:bodyPr spcFirstLastPara="1" wrap="square" lIns="91425" tIns="45700" rIns="91425" bIns="45700" anchor="t" anchorCtr="0"/>
          <a:lstStyle>
            <a:lvl1pPr marL="457200" lvl="0" indent="-228600" algn="l" rtl="0">
              <a:lnSpc>
                <a:spcPct val="80000"/>
              </a:lnSpc>
              <a:spcBef>
                <a:spcPts val="800"/>
              </a:spcBef>
              <a:spcAft>
                <a:spcPts val="0"/>
              </a:spcAft>
              <a:buClr>
                <a:schemeClr val="lt1"/>
              </a:buClr>
              <a:buSzPts val="4000"/>
              <a:buNone/>
              <a:defRPr sz="4000" b="1">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m + Destaque a esquerda (roxo)">
  <p:cSld name="Imagem + Destaque a esquerda (roxo)">
    <p:bg>
      <p:bgPr>
        <a:solidFill>
          <a:srgbClr val="5E277E"/>
        </a:solidFill>
        <a:effectLst/>
      </p:bgPr>
    </p:bg>
    <p:spTree>
      <p:nvGrpSpPr>
        <p:cNvPr id="1" name="Shape 10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o sob imagem">
  <p:cSld name="Texto sob imagem">
    <p:bg>
      <p:bgPr>
        <a:solidFill>
          <a:schemeClr val="dk2"/>
        </a:solidFill>
        <a:effectLst/>
      </p:bgPr>
    </p:bg>
    <p:spTree>
      <p:nvGrpSpPr>
        <p:cNvPr id="1" name="Shape 101"/>
        <p:cNvGrpSpPr/>
        <p:nvPr/>
      </p:nvGrpSpPr>
      <p:grpSpPr>
        <a:xfrm>
          <a:off x="0" y="0"/>
          <a:ext cx="0" cy="0"/>
          <a:chOff x="0" y="0"/>
          <a:chExt cx="0" cy="0"/>
        </a:xfrm>
      </p:grpSpPr>
      <p:sp>
        <p:nvSpPr>
          <p:cNvPr id="102" name="Google Shape;102;p28"/>
          <p:cNvSpPr txBox="1">
            <a:spLocks noGrp="1"/>
          </p:cNvSpPr>
          <p:nvPr>
            <p:ph type="body" idx="1"/>
          </p:nvPr>
        </p:nvSpPr>
        <p:spPr>
          <a:xfrm>
            <a:off x="0" y="1996922"/>
            <a:ext cx="9144000" cy="1149600"/>
          </a:xfrm>
          <a:prstGeom prst="rect">
            <a:avLst/>
          </a:prstGeom>
          <a:noFill/>
          <a:ln>
            <a:noFill/>
          </a:ln>
        </p:spPr>
        <p:txBody>
          <a:bodyPr spcFirstLastPara="1" wrap="square" lIns="91425" tIns="45700" rIns="91425" bIns="45700" anchor="t" anchorCtr="0"/>
          <a:lstStyle>
            <a:lvl1pPr marL="457200" lvl="0" indent="-228600" algn="ctr" rtl="0">
              <a:lnSpc>
                <a:spcPct val="80000"/>
              </a:lnSpc>
              <a:spcBef>
                <a:spcPts val="800"/>
              </a:spcBef>
              <a:spcAft>
                <a:spcPts val="0"/>
              </a:spcAft>
              <a:buClr>
                <a:schemeClr val="lt1"/>
              </a:buClr>
              <a:buSzPts val="4000"/>
              <a:buNone/>
              <a:defRPr sz="4000" b="1">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m em tela cheia">
  <p:cSld name="Imagem em tela cheia">
    <p:bg>
      <p:bgPr>
        <a:solidFill>
          <a:schemeClr val="dk2"/>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apa - Azul">
  <p:cSld name="1_Capa - Azul">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1555689" y="1506508"/>
            <a:ext cx="6425400" cy="12078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SzPts val="1400"/>
              <a:buNone/>
              <a:defRPr sz="6000" b="1">
                <a:solidFill>
                  <a:schemeClr val="accen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2215424" y="2969860"/>
            <a:ext cx="5106000" cy="257100"/>
          </a:xfrm>
          <a:prstGeom prst="rect">
            <a:avLst/>
          </a:prstGeom>
          <a:noFill/>
          <a:ln>
            <a:noFill/>
          </a:ln>
        </p:spPr>
        <p:txBody>
          <a:bodyPr spcFirstLastPara="1" wrap="square" lIns="91425" tIns="45700" rIns="91425" bIns="45700" anchor="t" anchorCtr="0"/>
          <a:lstStyle>
            <a:lvl1pPr marL="457200" lvl="0" indent="-228600" algn="ctr" rtl="0">
              <a:spcBef>
                <a:spcPts val="280"/>
              </a:spcBef>
              <a:spcAft>
                <a:spcPts val="0"/>
              </a:spcAft>
              <a:buClr>
                <a:schemeClr val="accent1"/>
              </a:buClr>
              <a:buSzPts val="1400"/>
              <a:buNone/>
              <a:defRPr sz="1400">
                <a:solidFill>
                  <a:schemeClr val="accent1"/>
                </a:solidFill>
              </a:defRPr>
            </a:lvl1pPr>
            <a:lvl2pPr marL="914400" lvl="1" indent="-228600" algn="l" rtl="0">
              <a:spcBef>
                <a:spcPts val="280"/>
              </a:spcBef>
              <a:spcAft>
                <a:spcPts val="0"/>
              </a:spcAft>
              <a:buClr>
                <a:srgbClr val="FFFFFF"/>
              </a:buClr>
              <a:buSzPts val="1400"/>
              <a:buNone/>
              <a:defRPr sz="1400">
                <a:solidFill>
                  <a:srgbClr val="FFFFFF"/>
                </a:solidFill>
              </a:defRPr>
            </a:lvl2pPr>
            <a:lvl3pPr marL="1371600" lvl="2" indent="-228600" algn="l" rtl="0">
              <a:spcBef>
                <a:spcPts val="280"/>
              </a:spcBef>
              <a:spcAft>
                <a:spcPts val="0"/>
              </a:spcAft>
              <a:buClr>
                <a:srgbClr val="FFFFFF"/>
              </a:buClr>
              <a:buSzPts val="1400"/>
              <a:buNone/>
              <a:defRPr sz="1400">
                <a:solidFill>
                  <a:srgbClr val="FFFFFF"/>
                </a:solidFill>
              </a:defRPr>
            </a:lvl3pPr>
            <a:lvl4pPr marL="1828800" lvl="3" indent="-228600" algn="l" rtl="0">
              <a:spcBef>
                <a:spcPts val="280"/>
              </a:spcBef>
              <a:spcAft>
                <a:spcPts val="0"/>
              </a:spcAft>
              <a:buClr>
                <a:srgbClr val="FFFFFF"/>
              </a:buClr>
              <a:buSzPts val="1400"/>
              <a:buNone/>
              <a:defRPr sz="1400">
                <a:solidFill>
                  <a:srgbClr val="FFFFFF"/>
                </a:solidFill>
              </a:defRPr>
            </a:lvl4pPr>
            <a:lvl5pPr marL="2286000" lvl="4" indent="-228600" algn="l" rtl="0">
              <a:spcBef>
                <a:spcPts val="280"/>
              </a:spcBef>
              <a:spcAft>
                <a:spcPts val="0"/>
              </a:spcAft>
              <a:buClr>
                <a:srgbClr val="FFFFFF"/>
              </a:buClr>
              <a:buSzPts val="1400"/>
              <a:buNone/>
              <a:defRPr sz="1400">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4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4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slide" Target="slide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image" Target="../media/image5.png"/><Relationship Id="rId26" Type="http://schemas.openxmlformats.org/officeDocument/2006/relationships/image" Target="../media/image9.png"/><Relationship Id="rId3" Type="http://schemas.openxmlformats.org/officeDocument/2006/relationships/image" Target="../media/image4.jpg"/><Relationship Id="rId21"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image" Target="../media/image7.png"/><Relationship Id="rId5" Type="http://schemas.openxmlformats.org/officeDocument/2006/relationships/slide" Target="slide8.xml"/><Relationship Id="rId15" Type="http://schemas.openxmlformats.org/officeDocument/2006/relationships/slide" Target="slide18.xml"/><Relationship Id="rId23" Type="http://schemas.openxmlformats.org/officeDocument/2006/relationships/slide" Target="slide6.xml"/><Relationship Id="rId10" Type="http://schemas.openxmlformats.org/officeDocument/2006/relationships/slide" Target="slide13.xml"/><Relationship Id="rId19" Type="http://schemas.openxmlformats.org/officeDocument/2006/relationships/slide" Target="slide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slide" Target="slide2.xml"/><Relationship Id="rId15" Type="http://schemas.openxmlformats.org/officeDocument/2006/relationships/image" Target="../media/image25.jpg"/><Relationship Id="rId10"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27.png"/><Relationship Id="rId21" Type="http://schemas.openxmlformats.org/officeDocument/2006/relationships/image" Target="../media/image42.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2" Type="http://schemas.openxmlformats.org/officeDocument/2006/relationships/notesSlide" Target="../notesSlides/notesSlide6.xml"/><Relationship Id="rId16" Type="http://schemas.openxmlformats.org/officeDocument/2006/relationships/image" Target="../media/image38.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3.png"/><Relationship Id="rId24" Type="http://schemas.openxmlformats.org/officeDocument/2006/relationships/image" Target="../media/image45.png"/><Relationship Id="rId5" Type="http://schemas.openxmlformats.org/officeDocument/2006/relationships/slide" Target="slide2.xml"/><Relationship Id="rId15" Type="http://schemas.openxmlformats.org/officeDocument/2006/relationships/image" Target="../media/image37.png"/><Relationship Id="rId23" Type="http://schemas.openxmlformats.org/officeDocument/2006/relationships/image" Target="../media/image44.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8.jp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pic>
        <p:nvPicPr>
          <p:cNvPr id="112" name="Google Shape;112;p31"/>
          <p:cNvPicPr preferRelativeResize="0"/>
          <p:nvPr/>
        </p:nvPicPr>
        <p:blipFill rotWithShape="1">
          <a:blip r:embed="rId4">
            <a:alphaModFix/>
          </a:blip>
          <a:srcRect l="-10568" t="-26704" r="-26869" b="-10733"/>
          <a:stretch/>
        </p:blipFill>
        <p:spPr>
          <a:xfrm>
            <a:off x="0" y="1691042"/>
            <a:ext cx="3134587" cy="3507658"/>
          </a:xfrm>
          <a:prstGeom prst="rect">
            <a:avLst/>
          </a:prstGeom>
          <a:noFill/>
          <a:ln>
            <a:noFill/>
          </a:ln>
        </p:spPr>
      </p:pic>
      <p:sp>
        <p:nvSpPr>
          <p:cNvPr id="113" name="Google Shape;113;p31">
            <a:hlinkClick r:id="" action="ppaction://noaction"/>
          </p:cNvPr>
          <p:cNvSpPr txBox="1"/>
          <p:nvPr/>
        </p:nvSpPr>
        <p:spPr>
          <a:xfrm>
            <a:off x="6880150" y="4241950"/>
            <a:ext cx="1748400" cy="60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5">
                    <a:lumMod val="90000"/>
                    <a:lumOff val="10000"/>
                  </a:schemeClr>
                </a:solidFill>
                <a:uFill>
                  <a:noFill/>
                </a:uFill>
                <a:latin typeface="Calibri"/>
                <a:ea typeface="Calibri"/>
                <a:cs typeface="Calibri"/>
                <a:sym typeface="Calibri"/>
                <a:hlinkClick r:id="rId5" action="ppaction://hlinksldjump"/>
              </a:rPr>
              <a:t>INICIAR</a:t>
            </a:r>
            <a:endParaRPr sz="3000" b="1" dirty="0">
              <a:solidFill>
                <a:schemeClr val="accent5">
                  <a:lumMod val="90000"/>
                  <a:lumOff val="10000"/>
                </a:schemeClr>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03"/>
        <p:cNvGrpSpPr/>
        <p:nvPr/>
      </p:nvGrpSpPr>
      <p:grpSpPr>
        <a:xfrm>
          <a:off x="0" y="0"/>
          <a:ext cx="0" cy="0"/>
          <a:chOff x="0" y="0"/>
          <a:chExt cx="0" cy="0"/>
        </a:xfrm>
      </p:grpSpPr>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l="18196" r="12814"/>
          <a:stretch/>
        </p:blipFill>
        <p:spPr>
          <a:xfrm>
            <a:off x="-683341" y="-42952"/>
            <a:ext cx="3548543" cy="5217552"/>
          </a:xfrm>
          <a:prstGeom prst="rect">
            <a:avLst/>
          </a:prstGeom>
        </p:spPr>
      </p:pic>
      <p:sp>
        <p:nvSpPr>
          <p:cNvPr id="204" name="Google Shape;204;p36"/>
          <p:cNvSpPr/>
          <p:nvPr/>
        </p:nvSpPr>
        <p:spPr>
          <a:xfrm>
            <a:off x="2998577" y="242055"/>
            <a:ext cx="6038891" cy="554595"/>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36"/>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07" name="Google Shape;207;p36"/>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09" name="Google Shape;209;p36"/>
          <p:cNvSpPr txBox="1"/>
          <p:nvPr/>
        </p:nvSpPr>
        <p:spPr>
          <a:xfrm>
            <a:off x="2963065" y="128635"/>
            <a:ext cx="7288200"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Seguro Auto Individual e Frota</a:t>
            </a:r>
            <a:endParaRPr sz="3200" b="1" dirty="0">
              <a:solidFill>
                <a:srgbClr val="2D68B1"/>
              </a:solidFill>
              <a:latin typeface="Raleway"/>
              <a:ea typeface="Raleway"/>
              <a:cs typeface="Raleway"/>
              <a:sym typeface="Raleway"/>
            </a:endParaRPr>
          </a:p>
        </p:txBody>
      </p:sp>
      <p:pic>
        <p:nvPicPr>
          <p:cNvPr id="210" name="Google Shape;210;p36"/>
          <p:cNvPicPr preferRelativeResize="0"/>
          <p:nvPr/>
        </p:nvPicPr>
        <p:blipFill rotWithShape="1">
          <a:blip r:embed="rId4">
            <a:alphaModFix/>
          </a:blip>
          <a:srcRect/>
          <a:stretch/>
        </p:blipFill>
        <p:spPr>
          <a:xfrm>
            <a:off x="8318999" y="4279800"/>
            <a:ext cx="648600" cy="739875"/>
          </a:xfrm>
          <a:prstGeom prst="rect">
            <a:avLst/>
          </a:prstGeom>
          <a:noFill/>
          <a:ln>
            <a:noFill/>
          </a:ln>
        </p:spPr>
      </p:pic>
      <p:sp>
        <p:nvSpPr>
          <p:cNvPr id="211" name="Google Shape;211;p36"/>
          <p:cNvSpPr/>
          <p:nvPr/>
        </p:nvSpPr>
        <p:spPr>
          <a:xfrm>
            <a:off x="3110225" y="2593953"/>
            <a:ext cx="1196987"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dirty="0">
                <a:solidFill>
                  <a:schemeClr val="bg1"/>
                </a:solidFill>
                <a:latin typeface="Montserrat" panose="02000505000000020004" pitchFamily="2" charset="0"/>
              </a:rPr>
              <a:t>Coberturas</a:t>
            </a:r>
            <a:endParaRPr dirty="0">
              <a:solidFill>
                <a:schemeClr val="bg1"/>
              </a:solidFill>
              <a:latin typeface="Montserrat" panose="02000505000000020004" pitchFamily="2" charset="0"/>
            </a:endParaRPr>
          </a:p>
        </p:txBody>
      </p:sp>
      <p:cxnSp>
        <p:nvCxnSpPr>
          <p:cNvPr id="213" name="Google Shape;213;p36"/>
          <p:cNvCxnSpPr/>
          <p:nvPr/>
        </p:nvCxnSpPr>
        <p:spPr>
          <a:xfrm rot="10800000" flipH="1">
            <a:off x="3163734" y="3064568"/>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14" name="Google Shape;214;p36"/>
          <p:cNvCxnSpPr/>
          <p:nvPr/>
        </p:nvCxnSpPr>
        <p:spPr>
          <a:xfrm flipH="1">
            <a:off x="3170033" y="3068862"/>
            <a:ext cx="276000" cy="4500"/>
          </a:xfrm>
          <a:prstGeom prst="straightConnector1">
            <a:avLst/>
          </a:prstGeom>
          <a:noFill/>
          <a:ln w="28575" cap="flat" cmpd="sng">
            <a:solidFill>
              <a:srgbClr val="308BCA"/>
            </a:solidFill>
            <a:prstDash val="solid"/>
            <a:round/>
            <a:headEnd type="none" w="med" len="med"/>
            <a:tailEnd type="none" w="med" len="med"/>
          </a:ln>
        </p:spPr>
      </p:cxnSp>
      <p:sp>
        <p:nvSpPr>
          <p:cNvPr id="215" name="Google Shape;215;p36"/>
          <p:cNvSpPr/>
          <p:nvPr/>
        </p:nvSpPr>
        <p:spPr>
          <a:xfrm>
            <a:off x="3110225" y="1141844"/>
            <a:ext cx="1168287"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6"/>
          <p:cNvSpPr txBox="1"/>
          <p:nvPr/>
        </p:nvSpPr>
        <p:spPr>
          <a:xfrm>
            <a:off x="3218056" y="1097919"/>
            <a:ext cx="1133837"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cxnSp>
        <p:nvCxnSpPr>
          <p:cNvPr id="217" name="Google Shape;217;p36"/>
          <p:cNvCxnSpPr/>
          <p:nvPr/>
        </p:nvCxnSpPr>
        <p:spPr>
          <a:xfrm rot="10800000" flipH="1">
            <a:off x="3169733" y="1596653"/>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18" name="Google Shape;218;p36"/>
          <p:cNvCxnSpPr/>
          <p:nvPr/>
        </p:nvCxnSpPr>
        <p:spPr>
          <a:xfrm flipH="1">
            <a:off x="3163733" y="1596653"/>
            <a:ext cx="276000" cy="4500"/>
          </a:xfrm>
          <a:prstGeom prst="straightConnector1">
            <a:avLst/>
          </a:prstGeom>
          <a:noFill/>
          <a:ln w="28575" cap="flat" cmpd="sng">
            <a:solidFill>
              <a:srgbClr val="308BCA"/>
            </a:solidFill>
            <a:prstDash val="solid"/>
            <a:round/>
            <a:headEnd type="none" w="med" len="med"/>
            <a:tailEnd type="none" w="med" len="med"/>
          </a:ln>
        </p:spPr>
      </p:cxnSp>
      <p:sp>
        <p:nvSpPr>
          <p:cNvPr id="219" name="Google Shape;219;p36"/>
          <p:cNvSpPr txBox="1"/>
          <p:nvPr/>
        </p:nvSpPr>
        <p:spPr>
          <a:xfrm>
            <a:off x="3232379" y="1605447"/>
            <a:ext cx="5042400" cy="801600"/>
          </a:xfrm>
          <a:prstGeom prst="rect">
            <a:avLst/>
          </a:prstGeom>
          <a:noFill/>
          <a:ln>
            <a:noFill/>
          </a:ln>
        </p:spPr>
        <p:txBody>
          <a:bodyPr spcFirstLastPara="1" wrap="square" lIns="91425" tIns="91425" rIns="91425" bIns="91425" anchor="t" anchorCtr="0">
            <a:noAutofit/>
          </a:bodyPr>
          <a:lstStyle/>
          <a:p>
            <a:pPr algn="just"/>
            <a:r>
              <a:rPr lang="pt-BR" dirty="0">
                <a:latin typeface="Montserrat" panose="02000505000000020004" pitchFamily="2" charset="0"/>
              </a:rPr>
              <a:t>Seguro para pessoas físicas e empresas, que tem por objetivo oferecer indenização</a:t>
            </a:r>
            <a:r>
              <a:rPr lang="pt-BR" dirty="0">
                <a:solidFill>
                  <a:schemeClr val="tx1"/>
                </a:solidFill>
                <a:latin typeface="Montserrat" panose="02000505000000020004" pitchFamily="2" charset="0"/>
              </a:rPr>
              <a:t>, em caso de acidentes, </a:t>
            </a:r>
            <a:r>
              <a:rPr lang="pt-BR" dirty="0">
                <a:latin typeface="Montserrat" panose="02000505000000020004" pitchFamily="2" charset="0"/>
              </a:rPr>
              <a:t>e assistência completa para a frota de veículos.</a:t>
            </a:r>
          </a:p>
          <a:p>
            <a:pPr marL="0" lvl="0" indent="0" algn="just" rtl="0">
              <a:spcBef>
                <a:spcPts val="0"/>
              </a:spcBef>
              <a:spcAft>
                <a:spcPts val="0"/>
              </a:spcAft>
              <a:buNone/>
            </a:pPr>
            <a:endParaRPr dirty="0">
              <a:solidFill>
                <a:schemeClr val="dk1"/>
              </a:solidFill>
              <a:latin typeface="Montserrat"/>
              <a:ea typeface="Montserrat"/>
              <a:cs typeface="Montserrat"/>
              <a:sym typeface="Montserrat"/>
            </a:endParaRPr>
          </a:p>
        </p:txBody>
      </p:sp>
      <p:sp>
        <p:nvSpPr>
          <p:cNvPr id="220" name="Google Shape;220;p36"/>
          <p:cNvSpPr txBox="1"/>
          <p:nvPr/>
        </p:nvSpPr>
        <p:spPr>
          <a:xfrm>
            <a:off x="3215025" y="3332810"/>
            <a:ext cx="2868262" cy="990600"/>
          </a:xfrm>
          <a:prstGeom prst="rect">
            <a:avLst/>
          </a:prstGeom>
          <a:noFill/>
          <a:ln>
            <a:no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pt-BR" sz="1050" dirty="0">
                <a:latin typeface="Montserrat" panose="02000505000000020004" pitchFamily="2" charset="0"/>
              </a:rPr>
              <a:t>Colisão, incêndio, roubo/furto;</a:t>
            </a:r>
          </a:p>
          <a:p>
            <a:pPr marL="285750" indent="-285750">
              <a:buFont typeface="Arial" panose="020B0604020202020204" pitchFamily="34" charset="0"/>
              <a:buChar char="•"/>
            </a:pPr>
            <a:r>
              <a:rPr lang="pt-BR" sz="1050" dirty="0">
                <a:latin typeface="Montserrat" panose="02000505000000020004" pitchFamily="2" charset="0"/>
              </a:rPr>
              <a:t>Incêndio, roubo/furto;</a:t>
            </a:r>
          </a:p>
          <a:p>
            <a:pPr marL="285750" indent="-285750">
              <a:buFont typeface="Arial" panose="020B0604020202020204" pitchFamily="34" charset="0"/>
              <a:buChar char="•"/>
            </a:pPr>
            <a:r>
              <a:rPr lang="pt-BR" sz="1050" dirty="0">
                <a:latin typeface="Montserrat" panose="02000505000000020004" pitchFamily="2" charset="0"/>
              </a:rPr>
              <a:t>Danos materiais e/ou corporais causados a terceiros; </a:t>
            </a:r>
          </a:p>
          <a:p>
            <a:pPr marL="0" lvl="0" indent="0" algn="just" rtl="0">
              <a:spcBef>
                <a:spcPts val="0"/>
              </a:spcBef>
              <a:spcAft>
                <a:spcPts val="0"/>
              </a:spcAft>
              <a:buNone/>
            </a:pPr>
            <a:endParaRPr dirty="0">
              <a:solidFill>
                <a:schemeClr val="dk1"/>
              </a:solidFill>
              <a:latin typeface="Montserrat"/>
              <a:ea typeface="Montserrat"/>
              <a:cs typeface="Montserrat"/>
              <a:sym typeface="Montserrat"/>
            </a:endParaRPr>
          </a:p>
        </p:txBody>
      </p:sp>
      <p:sp>
        <p:nvSpPr>
          <p:cNvPr id="221" name="Google Shape;221;p36"/>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4.0</a:t>
            </a:r>
            <a:endParaRPr sz="1800" b="1" dirty="0">
              <a:solidFill>
                <a:schemeClr val="lt1"/>
              </a:solidFill>
              <a:latin typeface="Montserrat"/>
              <a:ea typeface="Montserrat"/>
              <a:cs typeface="Montserrat"/>
              <a:sym typeface="Montserrat"/>
            </a:endParaRPr>
          </a:p>
        </p:txBody>
      </p:sp>
      <p:pic>
        <p:nvPicPr>
          <p:cNvPr id="222" name="Google Shape;222;p36">
            <a:hlinkClick r:id="" action="ppaction://hlinkshowjump?jump=nextslide"/>
          </p:cNvPr>
          <p:cNvPicPr preferRelativeResize="0"/>
          <p:nvPr/>
        </p:nvPicPr>
        <p:blipFill>
          <a:blip r:embed="rId5">
            <a:alphaModFix/>
          </a:blip>
          <a:stretch>
            <a:fillRect/>
          </a:stretch>
        </p:blipFill>
        <p:spPr>
          <a:xfrm>
            <a:off x="6099125" y="4572499"/>
            <a:ext cx="1199174" cy="674576"/>
          </a:xfrm>
          <a:prstGeom prst="rect">
            <a:avLst/>
          </a:prstGeom>
          <a:noFill/>
          <a:ln>
            <a:noFill/>
          </a:ln>
        </p:spPr>
      </p:pic>
      <p:pic>
        <p:nvPicPr>
          <p:cNvPr id="223" name="Google Shape;223;p36">
            <a:hlinkClick r:id="" action="ppaction://hlinkshowjump?jump=previousslide"/>
          </p:cNvPr>
          <p:cNvPicPr preferRelativeResize="0"/>
          <p:nvPr/>
        </p:nvPicPr>
        <p:blipFill>
          <a:blip r:embed="rId6">
            <a:alphaModFix/>
          </a:blip>
          <a:stretch>
            <a:fillRect/>
          </a:stretch>
        </p:blipFill>
        <p:spPr>
          <a:xfrm>
            <a:off x="3782500" y="4670370"/>
            <a:ext cx="847801" cy="478829"/>
          </a:xfrm>
          <a:prstGeom prst="rect">
            <a:avLst/>
          </a:prstGeom>
          <a:noFill/>
          <a:ln>
            <a:noFill/>
          </a:ln>
        </p:spPr>
      </p:pic>
      <p:sp>
        <p:nvSpPr>
          <p:cNvPr id="224" name="Google Shape;224;p36">
            <a:hlinkClick r:id="rId7"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2D68B1"/>
                </a:solidFill>
                <a:latin typeface="Raleway"/>
                <a:ea typeface="Raleway"/>
                <a:cs typeface="Raleway"/>
                <a:sym typeface="Raleway"/>
              </a:rPr>
              <a:t>MENU PRINCIPAL</a:t>
            </a:r>
            <a:endParaRPr sz="1000" b="1">
              <a:solidFill>
                <a:srgbClr val="2D68B1"/>
              </a:solidFill>
              <a:latin typeface="Raleway"/>
              <a:ea typeface="Raleway"/>
              <a:cs typeface="Raleway"/>
              <a:sym typeface="Raleway"/>
            </a:endParaRPr>
          </a:p>
        </p:txBody>
      </p:sp>
      <p:sp>
        <p:nvSpPr>
          <p:cNvPr id="4" name="CaixaDeTexto 3"/>
          <p:cNvSpPr txBox="1"/>
          <p:nvPr/>
        </p:nvSpPr>
        <p:spPr>
          <a:xfrm>
            <a:off x="6099125" y="3397248"/>
            <a:ext cx="2737334" cy="1438855"/>
          </a:xfrm>
          <a:prstGeom prst="rect">
            <a:avLst/>
          </a:prstGeom>
          <a:noFill/>
        </p:spPr>
        <p:txBody>
          <a:bodyPr wrap="square" rtlCol="0">
            <a:spAutoFit/>
          </a:bodyPr>
          <a:lstStyle/>
          <a:p>
            <a:pPr marL="285750" indent="-285750">
              <a:buFont typeface="Arial" panose="020B0604020202020204" pitchFamily="34" charset="0"/>
              <a:buChar char="•"/>
            </a:pPr>
            <a:r>
              <a:rPr lang="pt-BR" sz="1050" dirty="0">
                <a:latin typeface="Montserrat" panose="02000505000000020004" pitchFamily="2" charset="0"/>
              </a:rPr>
              <a:t>Acidentes Pessoais de Passageiros;</a:t>
            </a:r>
          </a:p>
          <a:p>
            <a:pPr marL="285750" indent="-285750">
              <a:buFont typeface="Arial" panose="020B0604020202020204" pitchFamily="34" charset="0"/>
              <a:buChar char="•"/>
            </a:pPr>
            <a:r>
              <a:rPr lang="pt-BR" sz="1050" dirty="0">
                <a:latin typeface="Montserrat" panose="02000505000000020004" pitchFamily="2" charset="0"/>
              </a:rPr>
              <a:t>Despesas Extraordinárias;</a:t>
            </a:r>
          </a:p>
          <a:p>
            <a:pPr marL="285750" indent="-285750">
              <a:buFont typeface="Arial" panose="020B0604020202020204" pitchFamily="34" charset="0"/>
              <a:buChar char="•"/>
            </a:pPr>
            <a:r>
              <a:rPr lang="pt-BR" sz="1050" dirty="0">
                <a:latin typeface="Montserrat" panose="02000505000000020004" pitchFamily="2" charset="0"/>
              </a:rPr>
              <a:t>Indenização pelo valor de novo por 90 ou 180 dias;</a:t>
            </a:r>
          </a:p>
          <a:p>
            <a:pPr marL="285750" indent="-285750">
              <a:buFont typeface="Arial" panose="020B0604020202020204" pitchFamily="34" charset="0"/>
              <a:buChar char="•"/>
            </a:pPr>
            <a:r>
              <a:rPr lang="pt-BR" sz="1050" dirty="0">
                <a:latin typeface="Montserrat" panose="02000505000000020004" pitchFamily="2" charset="0"/>
              </a:rPr>
              <a:t>Cobertura para Kit Gás;</a:t>
            </a:r>
          </a:p>
          <a:p>
            <a:pPr marL="285750" indent="-285750">
              <a:buFont typeface="Arial" panose="020B0604020202020204" pitchFamily="34" charset="0"/>
              <a:buChar char="•"/>
            </a:pPr>
            <a:r>
              <a:rPr lang="pt-BR" sz="1050" dirty="0">
                <a:latin typeface="Montserrat" panose="02000505000000020004" pitchFamily="2" charset="0"/>
              </a:rPr>
              <a:t>Danos Morais;</a:t>
            </a:r>
          </a:p>
          <a:p>
            <a:endParaRPr lang="pt-BR" dirty="0"/>
          </a:p>
        </p:txBody>
      </p:sp>
      <p:sp>
        <p:nvSpPr>
          <p:cNvPr id="5" name="CaixaDeTexto 4"/>
          <p:cNvSpPr txBox="1"/>
          <p:nvPr/>
        </p:nvSpPr>
        <p:spPr>
          <a:xfrm>
            <a:off x="3949379" y="3084833"/>
            <a:ext cx="805029" cy="276999"/>
          </a:xfrm>
          <a:prstGeom prst="rect">
            <a:avLst/>
          </a:prstGeom>
          <a:noFill/>
        </p:spPr>
        <p:txBody>
          <a:bodyPr wrap="none" rtlCol="0">
            <a:spAutoFit/>
          </a:bodyPr>
          <a:lstStyle/>
          <a:p>
            <a:r>
              <a:rPr lang="pt-BR" sz="1200" dirty="0">
                <a:latin typeface="Montserrat" panose="02000505000000020004" pitchFamily="2" charset="0"/>
              </a:rPr>
              <a:t>Básicas:</a:t>
            </a:r>
          </a:p>
        </p:txBody>
      </p:sp>
      <p:sp>
        <p:nvSpPr>
          <p:cNvPr id="6" name="CaixaDeTexto 5"/>
          <p:cNvSpPr txBox="1"/>
          <p:nvPr/>
        </p:nvSpPr>
        <p:spPr>
          <a:xfrm>
            <a:off x="6724633" y="3095906"/>
            <a:ext cx="1577676" cy="276999"/>
          </a:xfrm>
          <a:prstGeom prst="rect">
            <a:avLst/>
          </a:prstGeom>
          <a:noFill/>
        </p:spPr>
        <p:txBody>
          <a:bodyPr wrap="none" rtlCol="0">
            <a:spAutoFit/>
          </a:bodyPr>
          <a:lstStyle/>
          <a:p>
            <a:r>
              <a:rPr lang="pt-BR" sz="1200" dirty="0">
                <a:latin typeface="Montserrat" panose="02000505000000020004" pitchFamily="2" charset="0"/>
              </a:rPr>
              <a:t>Complementares: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28"/>
        <p:cNvGrpSpPr/>
        <p:nvPr/>
      </p:nvGrpSpPr>
      <p:grpSpPr>
        <a:xfrm>
          <a:off x="0" y="0"/>
          <a:ext cx="0" cy="0"/>
          <a:chOff x="0" y="0"/>
          <a:chExt cx="0" cy="0"/>
        </a:xfrm>
      </p:grpSpPr>
      <p:pic>
        <p:nvPicPr>
          <p:cNvPr id="225" name="Imagem 224"/>
          <p:cNvPicPr>
            <a:picLocks noChangeAspect="1"/>
          </p:cNvPicPr>
          <p:nvPr/>
        </p:nvPicPr>
        <p:blipFill rotWithShape="1">
          <a:blip r:embed="rId3">
            <a:extLst>
              <a:ext uri="{28A0092B-C50C-407E-A947-70E740481C1C}">
                <a14:useLocalDpi xmlns:a14="http://schemas.microsoft.com/office/drawing/2010/main" val="0"/>
              </a:ext>
            </a:extLst>
          </a:blip>
          <a:srcRect l="25675" r="13947"/>
          <a:stretch/>
        </p:blipFill>
        <p:spPr>
          <a:xfrm>
            <a:off x="-225753" y="-22410"/>
            <a:ext cx="3105509" cy="5174500"/>
          </a:xfrm>
          <a:prstGeom prst="rect">
            <a:avLst/>
          </a:prstGeom>
        </p:spPr>
      </p:pic>
      <p:sp>
        <p:nvSpPr>
          <p:cNvPr id="229" name="Google Shape;229;p37"/>
          <p:cNvSpPr/>
          <p:nvPr/>
        </p:nvSpPr>
        <p:spPr>
          <a:xfrm>
            <a:off x="3112674" y="195888"/>
            <a:ext cx="3943733" cy="600762"/>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37"/>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32" name="Google Shape;232;p37"/>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34" name="Google Shape;234;p37"/>
          <p:cNvSpPr txBox="1"/>
          <p:nvPr/>
        </p:nvSpPr>
        <p:spPr>
          <a:xfrm>
            <a:off x="3038175" y="60353"/>
            <a:ext cx="7288200"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Seguro Empresarial</a:t>
            </a:r>
            <a:endParaRPr sz="3200" b="1" dirty="0">
              <a:solidFill>
                <a:srgbClr val="2D68B1"/>
              </a:solidFill>
              <a:latin typeface="Raleway"/>
              <a:ea typeface="Raleway"/>
              <a:cs typeface="Raleway"/>
              <a:sym typeface="Raleway"/>
            </a:endParaRPr>
          </a:p>
        </p:txBody>
      </p:sp>
      <p:pic>
        <p:nvPicPr>
          <p:cNvPr id="235" name="Google Shape;235;p37"/>
          <p:cNvPicPr preferRelativeResize="0"/>
          <p:nvPr/>
        </p:nvPicPr>
        <p:blipFill rotWithShape="1">
          <a:blip r:embed="rId4">
            <a:alphaModFix/>
          </a:blip>
          <a:srcRect/>
          <a:stretch/>
        </p:blipFill>
        <p:spPr>
          <a:xfrm>
            <a:off x="8318999" y="4279800"/>
            <a:ext cx="648600" cy="739875"/>
          </a:xfrm>
          <a:prstGeom prst="rect">
            <a:avLst/>
          </a:prstGeom>
          <a:noFill/>
          <a:ln>
            <a:noFill/>
          </a:ln>
        </p:spPr>
      </p:pic>
      <p:sp>
        <p:nvSpPr>
          <p:cNvPr id="236" name="Google Shape;236;p37"/>
          <p:cNvSpPr/>
          <p:nvPr/>
        </p:nvSpPr>
        <p:spPr>
          <a:xfrm>
            <a:off x="3112674" y="1089133"/>
            <a:ext cx="1211787"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7"/>
          <p:cNvSpPr txBox="1"/>
          <p:nvPr/>
        </p:nvSpPr>
        <p:spPr>
          <a:xfrm>
            <a:off x="3222704" y="1026417"/>
            <a:ext cx="950367" cy="4386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0"/>
              </a:spcAft>
              <a:buClr>
                <a:schemeClr val="dk1"/>
              </a:buClr>
              <a:buSzPts val="1100"/>
              <a:buFont typeface="Arial"/>
              <a:buNone/>
            </a:pPr>
            <a:r>
              <a:rPr lang="pt-BR" sz="1300" dirty="0">
                <a:solidFill>
                  <a:schemeClr val="lt1"/>
                </a:solidFill>
                <a:latin typeface="Montserrat"/>
                <a:ea typeface="Montserrat"/>
                <a:cs typeface="Montserrat"/>
                <a:sym typeface="Montserrat"/>
              </a:rPr>
              <a:t>O que é:</a:t>
            </a:r>
            <a:endParaRPr sz="1300" dirty="0">
              <a:solidFill>
                <a:schemeClr val="lt1"/>
              </a:solidFill>
              <a:latin typeface="Montserrat"/>
              <a:ea typeface="Montserrat"/>
              <a:cs typeface="Montserrat"/>
              <a:sym typeface="Montserrat"/>
            </a:endParaRPr>
          </a:p>
          <a:p>
            <a:pPr marL="0" lvl="0" indent="0" rtl="0">
              <a:spcBef>
                <a:spcPts val="800"/>
              </a:spcBef>
              <a:spcAft>
                <a:spcPts val="0"/>
              </a:spcAft>
              <a:buNone/>
            </a:pPr>
            <a:endParaRPr sz="1300" dirty="0">
              <a:solidFill>
                <a:schemeClr val="lt1"/>
              </a:solidFill>
              <a:latin typeface="Montserrat"/>
              <a:ea typeface="Montserrat"/>
              <a:cs typeface="Montserrat"/>
              <a:sym typeface="Montserrat"/>
            </a:endParaRPr>
          </a:p>
        </p:txBody>
      </p:sp>
      <p:cxnSp>
        <p:nvCxnSpPr>
          <p:cNvPr id="238" name="Google Shape;238;p37"/>
          <p:cNvCxnSpPr/>
          <p:nvPr/>
        </p:nvCxnSpPr>
        <p:spPr>
          <a:xfrm rot="10800000" flipH="1">
            <a:off x="3149511" y="1530206"/>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39" name="Google Shape;239;p37"/>
          <p:cNvCxnSpPr/>
          <p:nvPr/>
        </p:nvCxnSpPr>
        <p:spPr>
          <a:xfrm flipH="1">
            <a:off x="3143511" y="1538595"/>
            <a:ext cx="276000" cy="4500"/>
          </a:xfrm>
          <a:prstGeom prst="straightConnector1">
            <a:avLst/>
          </a:prstGeom>
          <a:noFill/>
          <a:ln w="28575" cap="flat" cmpd="sng">
            <a:solidFill>
              <a:srgbClr val="308BCA"/>
            </a:solidFill>
            <a:prstDash val="solid"/>
            <a:round/>
            <a:headEnd type="none" w="med" len="med"/>
            <a:tailEnd type="none" w="med" len="med"/>
          </a:ln>
        </p:spPr>
      </p:cxnSp>
      <p:sp>
        <p:nvSpPr>
          <p:cNvPr id="240" name="Google Shape;240;p37"/>
          <p:cNvSpPr txBox="1"/>
          <p:nvPr/>
        </p:nvSpPr>
        <p:spPr>
          <a:xfrm>
            <a:off x="3222704" y="1532292"/>
            <a:ext cx="5519400" cy="801600"/>
          </a:xfrm>
          <a:prstGeom prst="rect">
            <a:avLst/>
          </a:prstGeom>
          <a:noFill/>
          <a:ln>
            <a:noFill/>
          </a:ln>
        </p:spPr>
        <p:txBody>
          <a:bodyPr spcFirstLastPara="1" wrap="square" lIns="91425" tIns="91425" rIns="91425" bIns="91425" anchor="t" anchorCtr="0">
            <a:noAutofit/>
          </a:bodyPr>
          <a:lstStyle/>
          <a:p>
            <a:r>
              <a:rPr lang="pt-BR" dirty="0">
                <a:latin typeface="Montserrat" panose="02000505000000020004" pitchFamily="2" charset="0"/>
              </a:rPr>
              <a:t>É destinado a pessoa física ou jurídica, proprietário ou locatário de estabelecimento comercial, industrial ou de prestação de serviço.</a:t>
            </a:r>
          </a:p>
          <a:p>
            <a:pPr marL="0" lvl="0" indent="0" algn="just" rtl="0">
              <a:spcBef>
                <a:spcPts val="800"/>
              </a:spcBef>
              <a:spcAft>
                <a:spcPts val="0"/>
              </a:spcAft>
              <a:buNone/>
            </a:pPr>
            <a:endParaRPr dirty="0">
              <a:solidFill>
                <a:schemeClr val="dk1"/>
              </a:solidFill>
              <a:latin typeface="Montserrat"/>
              <a:ea typeface="Montserrat"/>
              <a:cs typeface="Montserrat"/>
              <a:sym typeface="Montserrat"/>
            </a:endParaRPr>
          </a:p>
          <a:p>
            <a:pPr marL="0" lvl="0" indent="0" algn="just" rtl="0">
              <a:spcBef>
                <a:spcPts val="0"/>
              </a:spcBef>
              <a:spcAft>
                <a:spcPts val="0"/>
              </a:spcAft>
              <a:buNone/>
            </a:pPr>
            <a:endParaRPr dirty="0">
              <a:solidFill>
                <a:schemeClr val="dk1"/>
              </a:solidFill>
              <a:latin typeface="Montserrat"/>
              <a:ea typeface="Montserrat"/>
              <a:cs typeface="Montserrat"/>
              <a:sym typeface="Montserrat"/>
            </a:endParaRPr>
          </a:p>
        </p:txBody>
      </p:sp>
      <p:sp>
        <p:nvSpPr>
          <p:cNvPr id="241" name="Google Shape;241;p37"/>
          <p:cNvSpPr txBox="1"/>
          <p:nvPr/>
        </p:nvSpPr>
        <p:spPr>
          <a:xfrm>
            <a:off x="1042851" y="3773913"/>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dirty="0">
              <a:solidFill>
                <a:schemeClr val="lt1"/>
              </a:solidFill>
              <a:latin typeface="Montserrat"/>
              <a:ea typeface="Montserrat"/>
              <a:cs typeface="Montserrat"/>
              <a:sym typeface="Montserrat"/>
            </a:endParaRPr>
          </a:p>
        </p:txBody>
      </p:sp>
      <p:pic>
        <p:nvPicPr>
          <p:cNvPr id="242" name="Google Shape;242;p37">
            <a:hlinkClick r:id="" action="ppaction://hlinkshowjump?jump=nextslide"/>
          </p:cNvPr>
          <p:cNvPicPr preferRelativeResize="0"/>
          <p:nvPr/>
        </p:nvPicPr>
        <p:blipFill>
          <a:blip r:embed="rId5">
            <a:alphaModFix/>
          </a:blip>
          <a:stretch>
            <a:fillRect/>
          </a:stretch>
        </p:blipFill>
        <p:spPr>
          <a:xfrm>
            <a:off x="6099125" y="4572499"/>
            <a:ext cx="1199174" cy="674576"/>
          </a:xfrm>
          <a:prstGeom prst="rect">
            <a:avLst/>
          </a:prstGeom>
          <a:noFill/>
          <a:ln>
            <a:noFill/>
          </a:ln>
        </p:spPr>
      </p:pic>
      <p:pic>
        <p:nvPicPr>
          <p:cNvPr id="243" name="Google Shape;243;p37">
            <a:hlinkClick r:id="" action="ppaction://hlinkshowjump?jump=previousslide"/>
          </p:cNvPr>
          <p:cNvPicPr preferRelativeResize="0"/>
          <p:nvPr/>
        </p:nvPicPr>
        <p:blipFill>
          <a:blip r:embed="rId6">
            <a:alphaModFix/>
          </a:blip>
          <a:stretch>
            <a:fillRect/>
          </a:stretch>
        </p:blipFill>
        <p:spPr>
          <a:xfrm>
            <a:off x="3782500" y="4670370"/>
            <a:ext cx="847801" cy="478829"/>
          </a:xfrm>
          <a:prstGeom prst="rect">
            <a:avLst/>
          </a:prstGeom>
          <a:noFill/>
          <a:ln>
            <a:noFill/>
          </a:ln>
        </p:spPr>
      </p:pic>
      <p:sp>
        <p:nvSpPr>
          <p:cNvPr id="244" name="Google Shape;244;p37">
            <a:hlinkClick r:id="rId7"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2D68B1"/>
                </a:solidFill>
                <a:latin typeface="Raleway"/>
                <a:ea typeface="Raleway"/>
                <a:cs typeface="Raleway"/>
                <a:sym typeface="Raleway"/>
              </a:rPr>
              <a:t>MENU PRINCIPAL</a:t>
            </a:r>
            <a:endParaRPr sz="1000" b="1">
              <a:solidFill>
                <a:srgbClr val="2D68B1"/>
              </a:solidFill>
              <a:latin typeface="Raleway"/>
              <a:ea typeface="Raleway"/>
              <a:cs typeface="Raleway"/>
              <a:sym typeface="Raleway"/>
            </a:endParaRPr>
          </a:p>
        </p:txBody>
      </p:sp>
      <p:sp>
        <p:nvSpPr>
          <p:cNvPr id="23" name="Retângulo 22"/>
          <p:cNvSpPr/>
          <p:nvPr/>
        </p:nvSpPr>
        <p:spPr>
          <a:xfrm>
            <a:off x="3102012" y="2417900"/>
            <a:ext cx="1191750" cy="317400"/>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Coberturas</a:t>
            </a:r>
          </a:p>
        </p:txBody>
      </p:sp>
      <p:cxnSp>
        <p:nvCxnSpPr>
          <p:cNvPr id="25" name="Conector reto 24"/>
          <p:cNvCxnSpPr/>
          <p:nvPr/>
        </p:nvCxnSpPr>
        <p:spPr>
          <a:xfrm>
            <a:off x="3138787" y="2882647"/>
            <a:ext cx="276000" cy="3600"/>
          </a:xfrm>
          <a:prstGeom prst="line">
            <a:avLst/>
          </a:prstGeom>
          <a:ln w="28575">
            <a:solidFill>
              <a:srgbClr val="2A93D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3138787" y="2874258"/>
            <a:ext cx="0" cy="291600"/>
          </a:xfrm>
          <a:prstGeom prst="line">
            <a:avLst/>
          </a:prstGeom>
          <a:ln w="28575">
            <a:solidFill>
              <a:srgbClr val="2A93D1"/>
            </a:solidFill>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3222704" y="1406533"/>
            <a:ext cx="6041988" cy="3170099"/>
          </a:xfrm>
          <a:prstGeom prst="rect">
            <a:avLst/>
          </a:prstGeom>
          <a:noFill/>
        </p:spPr>
        <p:txBody>
          <a:bodyPr wrap="square" numCol="2" rtlCol="0">
            <a:spAutoFit/>
          </a:bodyPr>
          <a:lstStyle/>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r>
              <a:rPr lang="pt-BR" sz="1000" dirty="0">
                <a:latin typeface="Montserrat" panose="02000505000000020004" pitchFamily="2" charset="0"/>
              </a:rPr>
              <a:t>Diário de Paralisação de Atividades;</a:t>
            </a:r>
          </a:p>
          <a:p>
            <a:pPr marL="171450" indent="-171450">
              <a:buFont typeface="Arial" panose="020B0604020202020204" pitchFamily="34" charset="0"/>
              <a:buChar char="•"/>
            </a:pPr>
            <a:r>
              <a:rPr lang="pt-BR" sz="1000" dirty="0">
                <a:latin typeface="Montserrat" panose="02000505000000020004" pitchFamily="2" charset="0"/>
              </a:rPr>
              <a:t>Perda ou Despesas de Aluguel;</a:t>
            </a:r>
          </a:p>
          <a:p>
            <a:pPr marL="171450" indent="-171450">
              <a:buFont typeface="Arial" panose="020B0604020202020204" pitchFamily="34" charset="0"/>
              <a:buChar char="•"/>
            </a:pPr>
            <a:r>
              <a:rPr lang="pt-BR" sz="1000" dirty="0">
                <a:latin typeface="Montserrat" panose="02000505000000020004" pitchFamily="2" charset="0"/>
              </a:rPr>
              <a:t>Letreiros e ou Anúncios Luminosos;</a:t>
            </a:r>
          </a:p>
          <a:p>
            <a:pPr marL="171450" indent="-171450">
              <a:buFont typeface="Arial" panose="020B0604020202020204" pitchFamily="34" charset="0"/>
              <a:buChar char="•"/>
            </a:pPr>
            <a:r>
              <a:rPr lang="pt-BR" sz="1000" dirty="0">
                <a:solidFill>
                  <a:schemeClr val="tx1"/>
                </a:solidFill>
                <a:latin typeface="Montserrat" panose="02000505000000020004" pitchFamily="2" charset="0"/>
              </a:rPr>
              <a:t>Vendável até fumaça;</a:t>
            </a:r>
          </a:p>
          <a:p>
            <a:pPr marL="171450" indent="-171450">
              <a:buFont typeface="Arial" panose="020B0604020202020204" pitchFamily="34" charset="0"/>
              <a:buChar char="•"/>
            </a:pPr>
            <a:r>
              <a:rPr lang="pt-BR" sz="1000" dirty="0">
                <a:latin typeface="Montserrat" panose="02000505000000020004" pitchFamily="2" charset="0"/>
              </a:rPr>
              <a:t>Quebra de vidro;</a:t>
            </a:r>
          </a:p>
          <a:p>
            <a:pPr marL="171450" indent="-171450">
              <a:buFont typeface="Arial" panose="020B0604020202020204" pitchFamily="34" charset="0"/>
              <a:buChar char="•"/>
            </a:pPr>
            <a:r>
              <a:rPr lang="pt-BR" sz="1000" dirty="0">
                <a:solidFill>
                  <a:schemeClr val="tx1"/>
                </a:solidFill>
                <a:latin typeface="Montserrat" panose="02000505000000020004" pitchFamily="2" charset="0"/>
              </a:rPr>
              <a:t>Responsabilidade Civil. Estabelecimento</a:t>
            </a:r>
            <a:r>
              <a:rPr lang="pt-BR" sz="1000" dirty="0">
                <a:latin typeface="Montserrat" panose="02000505000000020004" pitchFamily="2" charset="0"/>
              </a:rPr>
              <a:t>;</a:t>
            </a:r>
          </a:p>
          <a:p>
            <a:pPr marL="171450" indent="-171450">
              <a:buFont typeface="Arial" panose="020B0604020202020204" pitchFamily="34" charset="0"/>
              <a:buChar char="•"/>
            </a:pPr>
            <a:r>
              <a:rPr lang="pt-BR" sz="1000" dirty="0">
                <a:latin typeface="Montserrat" panose="02000505000000020004" pitchFamily="2" charset="0"/>
              </a:rPr>
              <a:t>Roubo e ou Furto Qualificado de Bens e Mercadorias;</a:t>
            </a:r>
          </a:p>
          <a:p>
            <a:pPr marL="171450" indent="-171450">
              <a:buFont typeface="Arial" panose="020B0604020202020204" pitchFamily="34" charset="0"/>
              <a:buChar char="•"/>
            </a:pPr>
            <a:r>
              <a:rPr lang="pt-BR" sz="1000" dirty="0">
                <a:latin typeface="Montserrat" panose="02000505000000020004" pitchFamily="2" charset="0"/>
              </a:rPr>
              <a:t>Roubo e ou Furto Qualificado de Valores no Interior do Estabelecimento;</a:t>
            </a: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endParaRPr lang="pt-BR" sz="1000" dirty="0">
              <a:latin typeface="Montserrat" panose="02000505000000020004" pitchFamily="2" charset="0"/>
            </a:endParaRPr>
          </a:p>
          <a:p>
            <a:pPr marL="171450" indent="-171450">
              <a:buFont typeface="Arial" panose="020B0604020202020204" pitchFamily="34" charset="0"/>
              <a:buChar char="•"/>
            </a:pPr>
            <a:r>
              <a:rPr lang="pt-BR" sz="1000" dirty="0">
                <a:latin typeface="Montserrat" panose="02000505000000020004" pitchFamily="2" charset="0"/>
              </a:rPr>
              <a:t>Incêndio, Raio e Explosão;</a:t>
            </a:r>
          </a:p>
          <a:p>
            <a:pPr marL="171450" indent="-171450">
              <a:buFont typeface="Arial" panose="020B0604020202020204" pitchFamily="34" charset="0"/>
              <a:buChar char="•"/>
            </a:pPr>
            <a:r>
              <a:rPr lang="pt-BR" sz="1000" dirty="0">
                <a:latin typeface="Montserrat" panose="02000505000000020004" pitchFamily="2" charset="0"/>
              </a:rPr>
              <a:t>Roubo de Valores em Mãos de portador;</a:t>
            </a:r>
          </a:p>
          <a:p>
            <a:pPr marL="171450" indent="-171450">
              <a:buFont typeface="Arial" panose="020B0604020202020204" pitchFamily="34" charset="0"/>
              <a:buChar char="•"/>
            </a:pPr>
            <a:r>
              <a:rPr lang="pt-BR" sz="1000" dirty="0">
                <a:latin typeface="Montserrat" panose="02000505000000020004" pitchFamily="2" charset="0"/>
              </a:rPr>
              <a:t>Danos Elétricos;</a:t>
            </a:r>
          </a:p>
          <a:p>
            <a:pPr marL="171450" indent="-171450">
              <a:buFont typeface="Arial" panose="020B0604020202020204" pitchFamily="34" charset="0"/>
              <a:buChar char="•"/>
            </a:pPr>
            <a:r>
              <a:rPr lang="pt-BR" sz="1000" dirty="0">
                <a:latin typeface="Montserrat" panose="02000505000000020004" pitchFamily="2" charset="0"/>
              </a:rPr>
              <a:t>Derrame d’agua ou vazamento de chuveiros automáticos;</a:t>
            </a:r>
          </a:p>
          <a:p>
            <a:pPr marL="171450" indent="-171450">
              <a:buFont typeface="Arial" panose="020B0604020202020204" pitchFamily="34" charset="0"/>
              <a:buChar char="•"/>
            </a:pPr>
            <a:r>
              <a:rPr lang="pt-BR" sz="1000" dirty="0">
                <a:latin typeface="Montserrat" panose="02000505000000020004" pitchFamily="2" charset="0"/>
              </a:rPr>
              <a:t>Tumultos, greves e </a:t>
            </a:r>
            <a:r>
              <a:rPr lang="pt-BR" sz="1000" dirty="0" err="1">
                <a:latin typeface="Montserrat" panose="02000505000000020004" pitchFamily="2" charset="0"/>
              </a:rPr>
              <a:t>lock</a:t>
            </a:r>
            <a:r>
              <a:rPr lang="pt-BR" sz="1000" dirty="0">
                <a:latin typeface="Montserrat" panose="02000505000000020004" pitchFamily="2" charset="0"/>
              </a:rPr>
              <a:t>-out; </a:t>
            </a:r>
          </a:p>
          <a:p>
            <a:pPr marL="171450" indent="-171450">
              <a:buFont typeface="Arial" panose="020B0604020202020204" pitchFamily="34" charset="0"/>
              <a:buChar char="•"/>
            </a:pPr>
            <a:r>
              <a:rPr lang="pt-BR" sz="1000" dirty="0">
                <a:latin typeface="Montserrat" panose="02000505000000020004" pitchFamily="2" charset="0"/>
              </a:rPr>
              <a:t>Recomposição de Documentos;</a:t>
            </a:r>
          </a:p>
          <a:p>
            <a:pPr marL="171450" indent="-171450">
              <a:buFont typeface="Arial" panose="020B0604020202020204" pitchFamily="34" charset="0"/>
              <a:buChar char="•"/>
            </a:pPr>
            <a:r>
              <a:rPr lang="pt-BR" sz="1000" dirty="0">
                <a:latin typeface="Montserrat" panose="02000505000000020004" pitchFamily="2" charset="0"/>
              </a:rPr>
              <a:t>Despesas Fixas perduráveis;</a:t>
            </a:r>
          </a:p>
          <a:p>
            <a:pPr marL="171450" indent="-171450">
              <a:buFont typeface="Arial" panose="020B0604020202020204" pitchFamily="34" charset="0"/>
              <a:buChar char="•"/>
            </a:pPr>
            <a:r>
              <a:rPr lang="pt-BR" sz="1000" dirty="0">
                <a:latin typeface="Montserrat" panose="02000505000000020004" pitchFamily="2" charset="0"/>
              </a:rPr>
              <a:t>Equipamentos Eletrônicos; </a:t>
            </a:r>
          </a:p>
          <a:p>
            <a:endParaRPr lang="pt-BR" sz="1000" dirty="0">
              <a:latin typeface="Montserrat" panose="02000505000000020004" pitchFamily="2" charset="0"/>
            </a:endParaRPr>
          </a:p>
        </p:txBody>
      </p:sp>
      <p:sp>
        <p:nvSpPr>
          <p:cNvPr id="2" name="Retângulo 1"/>
          <p:cNvSpPr/>
          <p:nvPr/>
        </p:nvSpPr>
        <p:spPr>
          <a:xfrm>
            <a:off x="383736" y="4449682"/>
            <a:ext cx="582211" cy="400110"/>
          </a:xfrm>
          <a:prstGeom prst="rect">
            <a:avLst/>
          </a:prstGeom>
        </p:spPr>
        <p:txBody>
          <a:bodyPr wrap="none">
            <a:spAutoFit/>
          </a:bodyPr>
          <a:lstStyle/>
          <a:p>
            <a:pPr lvl="0"/>
            <a:r>
              <a:rPr lang="en" sz="2000" b="1" dirty="0">
                <a:solidFill>
                  <a:schemeClr val="lt1"/>
                </a:solidFill>
                <a:latin typeface="Montserrat"/>
                <a:ea typeface="Montserrat"/>
                <a:cs typeface="Montserrat"/>
                <a:sym typeface="Montserrat"/>
              </a:rPr>
              <a:t>5.0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l="4099" t="-168" r="24744" b="168"/>
          <a:stretch/>
        </p:blipFill>
        <p:spPr>
          <a:xfrm>
            <a:off x="-418141" y="5699"/>
            <a:ext cx="3295290" cy="5143500"/>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5" y="361950"/>
            <a:ext cx="2890800" cy="43470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112675" y="193800"/>
            <a:ext cx="3000000"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Seguro Saúde</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5" y="133827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66344" y="1271834"/>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39575" y="171627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2675" y="17243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66344" y="1726550"/>
            <a:ext cx="5448300" cy="1966200"/>
          </a:xfrm>
          <a:prstGeom prst="rect">
            <a:avLst/>
          </a:prstGeom>
          <a:noFill/>
          <a:ln>
            <a:noFill/>
          </a:ln>
        </p:spPr>
        <p:txBody>
          <a:bodyPr spcFirstLastPara="1" wrap="square" lIns="91425" tIns="91425" rIns="91425" bIns="91425" anchor="t" anchorCtr="0">
            <a:noAutofit/>
          </a:bodyPr>
          <a:lstStyle/>
          <a:p>
            <a:pPr algn="just"/>
            <a:r>
              <a:rPr lang="pt-BR" dirty="0">
                <a:latin typeface="Montserrat" panose="02000505000000020004" pitchFamily="2" charset="0"/>
              </a:rPr>
              <a:t>    Seguro Saúde e </a:t>
            </a:r>
            <a:r>
              <a:rPr lang="pt-BR" dirty="0" err="1">
                <a:latin typeface="Montserrat" panose="02000505000000020004" pitchFamily="2" charset="0"/>
              </a:rPr>
              <a:t>Odonto</a:t>
            </a:r>
            <a:r>
              <a:rPr lang="pt-BR" dirty="0">
                <a:latin typeface="Montserrat" panose="02000505000000020004" pitchFamily="2" charset="0"/>
              </a:rPr>
              <a:t> Empresarial destina-se às empresas que desejam contratar assistência saúde e odontológica completa e vantagens exclusivas para seus colaboradores. Possui rede de atendimento nacional, qualificadas e especializada. </a:t>
            </a: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6.0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39574" y="3033067"/>
            <a:ext cx="1350627"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22410" y="3007874"/>
            <a:ext cx="1069524" cy="307777"/>
          </a:xfrm>
          <a:prstGeom prst="rect">
            <a:avLst/>
          </a:prstGeom>
          <a:noFill/>
        </p:spPr>
        <p:txBody>
          <a:bodyPr wrap="none" rtlCol="0">
            <a:spAutoFit/>
          </a:bodyPr>
          <a:lstStyle/>
          <a:p>
            <a:r>
              <a:rPr lang="pt-BR" dirty="0">
                <a:solidFill>
                  <a:schemeClr val="bg1"/>
                </a:solidFill>
              </a:rPr>
              <a:t>Coberturas</a:t>
            </a:r>
          </a:p>
        </p:txBody>
      </p:sp>
      <p:cxnSp>
        <p:nvCxnSpPr>
          <p:cNvPr id="22" name="Conector reto 21"/>
          <p:cNvCxnSpPr/>
          <p:nvPr/>
        </p:nvCxnSpPr>
        <p:spPr>
          <a:xfrm flipV="1">
            <a:off x="3166344" y="3506744"/>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66344" y="3498355"/>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222410" y="3506744"/>
            <a:ext cx="4572000" cy="954107"/>
          </a:xfrm>
          <a:prstGeom prst="rect">
            <a:avLst/>
          </a:prstGeom>
        </p:spPr>
        <p:txBody>
          <a:bodyPr>
            <a:spAutoFit/>
          </a:bodyPr>
          <a:lstStyle/>
          <a:p>
            <a:pPr marL="285750" indent="-285750">
              <a:buFont typeface="Arial" panose="020B0604020202020204" pitchFamily="34" charset="0"/>
              <a:buChar char="•"/>
            </a:pPr>
            <a:r>
              <a:rPr lang="pt-BR" dirty="0">
                <a:latin typeface="Montserrat" panose="02000505000000020004" pitchFamily="2" charset="0"/>
              </a:rPr>
              <a:t>Hospitalar e Obstetrícia;</a:t>
            </a:r>
          </a:p>
          <a:p>
            <a:pPr marL="285750" indent="-285750">
              <a:buFont typeface="Arial" panose="020B0604020202020204" pitchFamily="34" charset="0"/>
              <a:buChar char="•"/>
            </a:pPr>
            <a:r>
              <a:rPr lang="pt-BR" dirty="0">
                <a:latin typeface="Montserrat" panose="02000505000000020004" pitchFamily="2" charset="0"/>
              </a:rPr>
              <a:t>Ambulatorial, hospitalar e obstetrícia;</a:t>
            </a:r>
          </a:p>
          <a:p>
            <a:pPr marL="285750" indent="-285750">
              <a:buFont typeface="Arial" panose="020B0604020202020204" pitchFamily="34" charset="0"/>
              <a:buChar char="•"/>
            </a:pPr>
            <a:r>
              <a:rPr lang="pt-BR" dirty="0">
                <a:latin typeface="Montserrat" panose="02000505000000020004" pitchFamily="2" charset="0"/>
              </a:rPr>
              <a:t>Tratamentos odontológicos;</a:t>
            </a:r>
          </a:p>
          <a:p>
            <a:pPr marL="285750" indent="-285750">
              <a:buFont typeface="Arial" panose="020B0604020202020204" pitchFamily="34" charset="0"/>
              <a:buChar char="•"/>
            </a:pPr>
            <a:r>
              <a:rPr lang="pt-BR" dirty="0">
                <a:latin typeface="Montserrat" panose="02000505000000020004" pitchFamily="2" charset="0"/>
              </a:rPr>
              <a:t>Coberturas adicionais à lei 9.659/98.</a:t>
            </a: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30596" t="-824" r="29056" b="-178"/>
          <a:stretch/>
        </p:blipFill>
        <p:spPr>
          <a:xfrm>
            <a:off x="-4138" y="-79549"/>
            <a:ext cx="2827371" cy="5265999"/>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5" y="361950"/>
            <a:ext cx="1903942"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222410" y="191246"/>
            <a:ext cx="1794207"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Viagem</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4" y="1338275"/>
            <a:ext cx="80931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023573" y="1280054"/>
            <a:ext cx="1041073" cy="4501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500" dirty="0">
                <a:solidFill>
                  <a:schemeClr val="lt1"/>
                </a:solidFill>
                <a:latin typeface="Montserrat"/>
                <a:ea typeface="Montserrat"/>
                <a:cs typeface="Montserrat"/>
                <a:sym typeface="Montserrat"/>
              </a:rPr>
              <a:t>O </a:t>
            </a:r>
            <a:r>
              <a:rPr lang="en" sz="1500" dirty="0">
                <a:solidFill>
                  <a:schemeClr val="lt1"/>
                </a:solidFill>
                <a:latin typeface="Montserrat"/>
                <a:ea typeface="Montserrat"/>
                <a:cs typeface="Montserrat"/>
                <a:sym typeface="Montserrat"/>
              </a:rPr>
              <a:t>que </a:t>
            </a:r>
            <a:r>
              <a:rPr lang="pt-BR" sz="1500" dirty="0">
                <a:solidFill>
                  <a:schemeClr val="lt1"/>
                </a:solidFill>
                <a:latin typeface="Montserrat"/>
                <a:ea typeface="Montserrat"/>
                <a:cs typeface="Montserrat"/>
                <a:sym typeface="Montserrat"/>
              </a:rPr>
              <a:t>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39575" y="171627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2675" y="17243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65693" y="1751582"/>
            <a:ext cx="5801255" cy="1177269"/>
          </a:xfrm>
          <a:prstGeom prst="rect">
            <a:avLst/>
          </a:prstGeom>
          <a:noFill/>
          <a:ln>
            <a:noFill/>
          </a:ln>
        </p:spPr>
        <p:txBody>
          <a:bodyPr spcFirstLastPara="1" wrap="square" lIns="91425" tIns="91425" rIns="91425" bIns="91425" anchor="t" anchorCtr="0">
            <a:noAutofit/>
          </a:bodyPr>
          <a:lstStyle/>
          <a:p>
            <a:pPr lvl="0" algn="just">
              <a:lnSpc>
                <a:spcPct val="115000"/>
              </a:lnSpc>
              <a:buClr>
                <a:schemeClr val="dk1"/>
              </a:buClr>
            </a:pPr>
            <a:r>
              <a:rPr lang="pt-BR" sz="1200" b="1" dirty="0"/>
              <a:t>Seguro</a:t>
            </a:r>
            <a:r>
              <a:rPr lang="pt-BR" sz="1200" dirty="0"/>
              <a:t> para </a:t>
            </a:r>
            <a:r>
              <a:rPr lang="pt-BR" sz="1200" b="1" dirty="0"/>
              <a:t>Viagem</a:t>
            </a:r>
            <a:r>
              <a:rPr lang="pt-BR" sz="1200" dirty="0"/>
              <a:t> é o </a:t>
            </a:r>
            <a:r>
              <a:rPr lang="pt-BR" sz="1200" b="1" dirty="0"/>
              <a:t>seguro</a:t>
            </a:r>
            <a:r>
              <a:rPr lang="pt-BR" sz="1200" dirty="0"/>
              <a:t> que se destina a cobrir despesas médicas e hospitalares, cancelamento de </a:t>
            </a:r>
            <a:r>
              <a:rPr lang="pt-BR" sz="1200" b="1" dirty="0"/>
              <a:t>viagem</a:t>
            </a:r>
            <a:r>
              <a:rPr lang="pt-BR" sz="1200" dirty="0"/>
              <a:t>, bagagem perdida, acidente de voo e outras perdas ocorridas durante a </a:t>
            </a:r>
            <a:r>
              <a:rPr lang="pt-BR" sz="1200" b="1" dirty="0"/>
              <a:t>viagem</a:t>
            </a:r>
            <a:r>
              <a:rPr lang="pt-BR" sz="1200" dirty="0">
                <a:solidFill>
                  <a:schemeClr val="tx1"/>
                </a:solidFill>
              </a:rPr>
              <a:t>, em </a:t>
            </a:r>
            <a:r>
              <a:rPr lang="pt-BR" sz="1200" dirty="0"/>
              <a:t>nível internacional e também nacional (doméstico).</a:t>
            </a:r>
            <a:endParaRPr sz="1200"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225966"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7.0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
        <p:nvSpPr>
          <p:cNvPr id="6" name="Retângulo 5">
            <a:extLst>
              <a:ext uri="{FF2B5EF4-FFF2-40B4-BE49-F238E27FC236}">
                <a16:creationId xmlns:a16="http://schemas.microsoft.com/office/drawing/2014/main" id="{9FA407F7-FFEF-417F-B4A0-EFCCB89E0ACF}"/>
              </a:ext>
            </a:extLst>
          </p:cNvPr>
          <p:cNvSpPr/>
          <p:nvPr/>
        </p:nvSpPr>
        <p:spPr>
          <a:xfrm>
            <a:off x="3125329" y="3211330"/>
            <a:ext cx="4572000" cy="1600438"/>
          </a:xfrm>
          <a:prstGeom prst="rect">
            <a:avLst/>
          </a:prstGeom>
        </p:spPr>
        <p:txBody>
          <a:bodyPr>
            <a:spAutoFit/>
          </a:bodyPr>
          <a:lstStyle/>
          <a:p>
            <a:pPr algn="just"/>
            <a:r>
              <a:rPr lang="pt-BR" dirty="0"/>
              <a:t>Os </a:t>
            </a:r>
            <a:r>
              <a:rPr lang="pt-BR" b="1" dirty="0"/>
              <a:t>seguros</a:t>
            </a:r>
            <a:r>
              <a:rPr lang="pt-BR" dirty="0"/>
              <a:t> de </a:t>
            </a:r>
            <a:r>
              <a:rPr lang="pt-BR" b="1" dirty="0"/>
              <a:t>viagem</a:t>
            </a:r>
            <a:r>
              <a:rPr lang="pt-BR" dirty="0"/>
              <a:t> cobrem, principalmente, atendimentos médicos de urgência e emergência. Entretanto eles oferecem outras garantias para os usuários, como indenização no caso de extravio de bagagem, repatriação do corpo em caso de morte e até funeral. ... Opções de fazer um </a:t>
            </a:r>
            <a:r>
              <a:rPr lang="pt-BR" b="1" dirty="0"/>
              <a:t>seguro</a:t>
            </a:r>
            <a:r>
              <a:rPr lang="pt-BR" dirty="0"/>
              <a:t> básico ou um completo.</a:t>
            </a:r>
          </a:p>
        </p:txBody>
      </p:sp>
      <p:sp>
        <p:nvSpPr>
          <p:cNvPr id="7" name="Retângulo 6">
            <a:extLst>
              <a:ext uri="{FF2B5EF4-FFF2-40B4-BE49-F238E27FC236}">
                <a16:creationId xmlns:a16="http://schemas.microsoft.com/office/drawing/2014/main" id="{C8DEFDC2-9457-4CA8-B905-61CAC48A8274}"/>
              </a:ext>
            </a:extLst>
          </p:cNvPr>
          <p:cNvSpPr/>
          <p:nvPr/>
        </p:nvSpPr>
        <p:spPr>
          <a:xfrm>
            <a:off x="3139574" y="2762313"/>
            <a:ext cx="1349590" cy="307777"/>
          </a:xfrm>
          <a:prstGeom prst="rect">
            <a:avLst/>
          </a:prstGeom>
          <a:solidFill>
            <a:srgbClr val="2A93D1"/>
          </a:solidFill>
        </p:spPr>
        <p:txBody>
          <a:bodyPr wrap="square">
            <a:spAutoFit/>
          </a:bodyPr>
          <a:lstStyle/>
          <a:p>
            <a:r>
              <a:rPr lang="pt-BR" b="1" dirty="0">
                <a:solidFill>
                  <a:schemeClr val="bg1"/>
                </a:solidFill>
                <a:latin typeface="Montserrat" panose="020B0604020202020204" charset="0"/>
              </a:rPr>
              <a:t>Coberturas</a:t>
            </a:r>
          </a:p>
        </p:txBody>
      </p:sp>
    </p:spTree>
    <p:extLst>
      <p:ext uri="{BB962C8B-B14F-4D97-AF65-F5344CB8AC3E}">
        <p14:creationId xmlns:p14="http://schemas.microsoft.com/office/powerpoint/2010/main" val="19507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31121" r="31338"/>
          <a:stretch/>
        </p:blipFill>
        <p:spPr>
          <a:xfrm>
            <a:off x="-8655" y="0"/>
            <a:ext cx="2898648" cy="5143500"/>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7198" y="104144"/>
            <a:ext cx="3674019"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023368" y="-27345"/>
            <a:ext cx="4259707"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pt-BR" sz="3200" b="1" dirty="0">
                <a:solidFill>
                  <a:srgbClr val="2D68B1"/>
                </a:solidFill>
                <a:latin typeface="Raleway"/>
                <a:ea typeface="Raleway"/>
                <a:cs typeface="Raleway"/>
                <a:sym typeface="Raleway"/>
              </a:rPr>
              <a:t> </a:t>
            </a:r>
            <a:r>
              <a:rPr lang="en" sz="3200" b="1" dirty="0">
                <a:solidFill>
                  <a:srgbClr val="2D68B1"/>
                </a:solidFill>
                <a:latin typeface="Raleway"/>
                <a:ea typeface="Raleway"/>
                <a:cs typeface="Raleway"/>
                <a:sym typeface="Raleway"/>
              </a:rPr>
              <a:t>Risco Engenharia</a:t>
            </a:r>
            <a:endParaRPr sz="3200" b="1" dirty="0">
              <a:solidFill>
                <a:srgbClr val="2D68B1"/>
              </a:solidFill>
              <a:latin typeface="Raleway"/>
              <a:ea typeface="Raleway"/>
              <a:cs typeface="Raleway"/>
              <a:sym typeface="Raleway"/>
            </a:endParaRPr>
          </a:p>
        </p:txBody>
      </p:sp>
      <p:sp>
        <p:nvSpPr>
          <p:cNvPr id="256" name="Google Shape;256;p38"/>
          <p:cNvSpPr/>
          <p:nvPr/>
        </p:nvSpPr>
        <p:spPr>
          <a:xfrm>
            <a:off x="3117198" y="774603"/>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51474" y="727612"/>
            <a:ext cx="2080112" cy="2809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46664" y="1274010"/>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39574" y="12820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17198" y="1259690"/>
            <a:ext cx="5448300" cy="1966200"/>
          </a:xfrm>
          <a:prstGeom prst="rect">
            <a:avLst/>
          </a:prstGeom>
          <a:noFill/>
          <a:ln>
            <a:noFill/>
          </a:ln>
        </p:spPr>
        <p:txBody>
          <a:bodyPr spcFirstLastPara="1" wrap="square" lIns="91425" tIns="91425" rIns="91425" bIns="91425" anchor="t" anchorCtr="0">
            <a:noAutofit/>
          </a:bodyPr>
          <a:lstStyle/>
          <a:p>
            <a:pPr algn="just"/>
            <a:r>
              <a:rPr lang="pt-BR" sz="1050" dirty="0">
                <a:latin typeface="Montserrat" panose="020B0604020202020204" charset="0"/>
              </a:rPr>
              <a:t>          É um seguro que tem o objetivo de garantir ao construtor, indenização dos prejuízos causados por acidentes (eventos súbitos e imprevistos, na linguagem do seguro) durante execução de obras civis, instalação, montagem de máquinas e equipamentos e quebra (acidental e repentina) de equipamentos de produção. Os bens cobertos são a obra em si, seus materiais, o objeto de montagem/instalação e equipamento ou máquina em funcionamento.</a:t>
            </a: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390885" y="42798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tx1">
                    <a:lumMod val="50000"/>
                    <a:lumOff val="50000"/>
                  </a:schemeClr>
                </a:solidFill>
                <a:latin typeface="Montserrat"/>
                <a:ea typeface="Montserrat"/>
                <a:cs typeface="Montserrat"/>
                <a:sym typeface="Montserrat"/>
              </a:rPr>
              <a:t>8.0</a:t>
            </a:r>
            <a:endParaRPr sz="1800" b="1" dirty="0">
              <a:solidFill>
                <a:schemeClr val="tx1">
                  <a:lumMod val="50000"/>
                  <a:lumOff val="50000"/>
                </a:schemeClr>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99324" y="2737032"/>
            <a:ext cx="1350627"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3168326" y="2715528"/>
            <a:ext cx="1069524" cy="307777"/>
          </a:xfrm>
          <a:prstGeom prst="rect">
            <a:avLst/>
          </a:prstGeom>
          <a:noFill/>
        </p:spPr>
        <p:txBody>
          <a:bodyPr wrap="none" rtlCol="0">
            <a:spAutoFit/>
          </a:bodyPr>
          <a:lstStyle/>
          <a:p>
            <a:r>
              <a:rPr lang="pt-BR" dirty="0">
                <a:solidFill>
                  <a:schemeClr val="bg1"/>
                </a:solidFill>
              </a:rPr>
              <a:t>Coberturas</a:t>
            </a:r>
          </a:p>
        </p:txBody>
      </p:sp>
      <p:cxnSp>
        <p:nvCxnSpPr>
          <p:cNvPr id="22" name="Conector reto 21"/>
          <p:cNvCxnSpPr/>
          <p:nvPr/>
        </p:nvCxnSpPr>
        <p:spPr>
          <a:xfrm flipV="1">
            <a:off x="3183032" y="3246605"/>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83032" y="3238216"/>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222710" y="3276607"/>
            <a:ext cx="4572000" cy="1600438"/>
          </a:xfrm>
          <a:prstGeom prst="rect">
            <a:avLst/>
          </a:prstGeom>
        </p:spPr>
        <p:txBody>
          <a:bodyPr>
            <a:spAutoFit/>
          </a:bodyPr>
          <a:lstStyle/>
          <a:p>
            <a:pPr marL="285750" indent="-285750">
              <a:buFont typeface="Arial" panose="020B0604020202020204" pitchFamily="34" charset="0"/>
              <a:buChar char="•"/>
            </a:pPr>
            <a:r>
              <a:rPr lang="pt-BR" sz="1050" dirty="0">
                <a:latin typeface="Montserrat" panose="02000505000000020004" pitchFamily="2" charset="0"/>
              </a:rPr>
              <a:t>Riscos Inerentes à Construção, inclusive incêndio, erro de execução e sabotagens. </a:t>
            </a:r>
          </a:p>
          <a:p>
            <a:pPr marL="285750" indent="-285750">
              <a:buFont typeface="Arial" panose="020B0604020202020204" pitchFamily="34" charset="0"/>
              <a:buChar char="•"/>
            </a:pPr>
            <a:r>
              <a:rPr lang="pt-BR" sz="1050" dirty="0">
                <a:latin typeface="Montserrat" panose="02000505000000020004" pitchFamily="2" charset="0"/>
              </a:rPr>
              <a:t>Roubo e Furto Qualificado</a:t>
            </a:r>
          </a:p>
          <a:p>
            <a:pPr marL="285750" indent="-285750">
              <a:buFont typeface="Arial" panose="020B0604020202020204" pitchFamily="34" charset="0"/>
              <a:buChar char="•"/>
            </a:pPr>
            <a:r>
              <a:rPr lang="pt-BR" sz="1050" dirty="0">
                <a:latin typeface="Montserrat" panose="02000505000000020004" pitchFamily="2" charset="0"/>
              </a:rPr>
              <a:t>Riscos da Natureza</a:t>
            </a:r>
          </a:p>
          <a:p>
            <a:pPr marL="285750" indent="-285750">
              <a:buFont typeface="Arial" panose="020B0604020202020204" pitchFamily="34" charset="0"/>
              <a:buChar char="•"/>
            </a:pPr>
            <a:r>
              <a:rPr lang="pt-BR" sz="1050" dirty="0">
                <a:latin typeface="Montserrat" panose="02000505000000020004" pitchFamily="2" charset="0"/>
              </a:rPr>
              <a:t>Impacto de veículos e queda de aeronaves</a:t>
            </a:r>
          </a:p>
          <a:p>
            <a:pPr marL="285750" indent="-285750">
              <a:buFont typeface="Arial" panose="020B0604020202020204" pitchFamily="34" charset="0"/>
              <a:buChar char="•"/>
            </a:pPr>
            <a:r>
              <a:rPr lang="pt-BR" sz="1050" dirty="0">
                <a:latin typeface="Montserrat" panose="02000505000000020004" pitchFamily="2" charset="0"/>
              </a:rPr>
              <a:t>Danos decorrentes do erro de projeto</a:t>
            </a:r>
          </a:p>
          <a:p>
            <a:pPr marL="285750" indent="-285750">
              <a:buFont typeface="Arial" panose="020B0604020202020204" pitchFamily="34" charset="0"/>
              <a:buChar char="•"/>
            </a:pPr>
            <a:r>
              <a:rPr lang="pt-BR" sz="1050" dirty="0">
                <a:latin typeface="Montserrat" panose="02000505000000020004" pitchFamily="2" charset="0"/>
              </a:rPr>
              <a:t>Danos morais decorrentes de RC sem fundação</a:t>
            </a:r>
          </a:p>
          <a:p>
            <a:pPr marL="285750" indent="-285750">
              <a:buFont typeface="Arial" panose="020B0604020202020204" pitchFamily="34" charset="0"/>
              <a:buChar char="•"/>
            </a:pPr>
            <a:r>
              <a:rPr lang="pt-BR" sz="1050" dirty="0">
                <a:latin typeface="Montserrat" panose="02000505000000020004" pitchFamily="2" charset="0"/>
              </a:rPr>
              <a:t>Obras Concluídas</a:t>
            </a:r>
          </a:p>
          <a:p>
            <a:pPr marL="285750" indent="-285750">
              <a:buFont typeface="Arial" panose="020B0604020202020204" pitchFamily="34" charset="0"/>
              <a:buChar char="•"/>
            </a:pPr>
            <a:endParaRPr lang="pt-BR" dirty="0">
              <a:latin typeface="Montserrat" panose="02000505000000020004" pitchFamily="2" charset="0"/>
            </a:endParaRP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extLst>
      <p:ext uri="{BB962C8B-B14F-4D97-AF65-F5344CB8AC3E}">
        <p14:creationId xmlns:p14="http://schemas.microsoft.com/office/powerpoint/2010/main" val="244101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23067" r="28099"/>
          <a:stretch/>
        </p:blipFill>
        <p:spPr>
          <a:xfrm>
            <a:off x="-35885" y="-36925"/>
            <a:ext cx="2911876" cy="5217449"/>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4" y="361950"/>
            <a:ext cx="4236583"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222410" y="189413"/>
            <a:ext cx="4126847"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pt-BR" sz="3200" b="1" dirty="0">
                <a:solidFill>
                  <a:srgbClr val="2D68B1"/>
                </a:solidFill>
                <a:latin typeface="Raleway"/>
                <a:ea typeface="Raleway"/>
                <a:cs typeface="Raleway"/>
                <a:sym typeface="Raleway"/>
              </a:rPr>
              <a:t>  Seguro </a:t>
            </a:r>
            <a:r>
              <a:rPr lang="en" sz="3200" b="1" dirty="0">
                <a:solidFill>
                  <a:srgbClr val="2D68B1"/>
                </a:solidFill>
                <a:latin typeface="Raleway"/>
                <a:ea typeface="Raleway"/>
                <a:cs typeface="Raleway"/>
                <a:sym typeface="Raleway"/>
              </a:rPr>
              <a:t>Garantia</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4" y="105420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12674" y="1050784"/>
            <a:ext cx="1264833" cy="343597"/>
          </a:xfrm>
          <a:prstGeom prst="rect">
            <a:avLst/>
          </a:prstGeom>
          <a:solidFill>
            <a:srgbClr val="0070C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53303" y="1545707"/>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56403" y="1553732"/>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745090" y="1111208"/>
            <a:ext cx="5003822" cy="1034485"/>
          </a:xfrm>
          <a:prstGeom prst="rect">
            <a:avLst/>
          </a:prstGeom>
          <a:noFill/>
          <a:ln>
            <a:noFill/>
          </a:ln>
        </p:spPr>
        <p:txBody>
          <a:bodyPr spcFirstLastPara="1" wrap="square" lIns="91425" tIns="91425" rIns="91425" bIns="91425" anchor="t" anchorCtr="0">
            <a:noAutofit/>
          </a:bodyPr>
          <a:lstStyle/>
          <a:p>
            <a:pPr algn="just"/>
            <a:r>
              <a:rPr lang="pt-BR" dirty="0">
                <a:latin typeface="Montserrat" panose="02000505000000020004" pitchFamily="2" charset="0"/>
              </a:rPr>
              <a:t>   </a:t>
            </a: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399021" y="4308447"/>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bg1">
                    <a:lumMod val="85000"/>
                  </a:schemeClr>
                </a:solidFill>
                <a:latin typeface="Montserrat"/>
                <a:ea typeface="Montserrat"/>
                <a:cs typeface="Montserrat"/>
                <a:sym typeface="Montserrat"/>
              </a:rPr>
              <a:t>9.0</a:t>
            </a:r>
            <a:endParaRPr sz="1800" b="1" dirty="0">
              <a:solidFill>
                <a:schemeClr val="bg1">
                  <a:lumMod val="85000"/>
                </a:schemeClr>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239094" y="2635997"/>
            <a:ext cx="2598179"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148487" y="2634813"/>
            <a:ext cx="3168000" cy="307777"/>
          </a:xfrm>
          <a:prstGeom prst="rect">
            <a:avLst/>
          </a:prstGeom>
          <a:solidFill>
            <a:srgbClr val="0070C0"/>
          </a:solidFill>
        </p:spPr>
        <p:txBody>
          <a:bodyPr wrap="square" rtlCol="0">
            <a:spAutoFit/>
          </a:bodyPr>
          <a:lstStyle/>
          <a:p>
            <a:r>
              <a:rPr lang="pt-BR" dirty="0">
                <a:solidFill>
                  <a:schemeClr val="bg1"/>
                </a:solidFill>
              </a:rPr>
              <a:t>Modalidades de Seguro Garantia</a:t>
            </a:r>
          </a:p>
        </p:txBody>
      </p:sp>
      <p:cxnSp>
        <p:nvCxnSpPr>
          <p:cNvPr id="22" name="Conector reto 21"/>
          <p:cNvCxnSpPr/>
          <p:nvPr/>
        </p:nvCxnSpPr>
        <p:spPr>
          <a:xfrm flipV="1">
            <a:off x="3176577" y="3100673"/>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76577" y="3092284"/>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213532" y="3158521"/>
            <a:ext cx="4572000" cy="1546577"/>
          </a:xfrm>
          <a:prstGeom prst="rect">
            <a:avLst/>
          </a:prstGeom>
        </p:spPr>
        <p:txBody>
          <a:bodyPr>
            <a:spAutoFit/>
          </a:bodyPr>
          <a:lstStyle/>
          <a:p>
            <a:pPr marL="285750" indent="-285750">
              <a:buFont typeface="Arial" panose="020B0604020202020204" pitchFamily="34" charset="0"/>
              <a:buChar char="•"/>
            </a:pPr>
            <a:r>
              <a:rPr lang="pt-BR" sz="1050" dirty="0">
                <a:latin typeface="Montserrat" panose="02000505000000020004" pitchFamily="2" charset="0"/>
              </a:rPr>
              <a:t>Seguro Garantia Licitante/Concorrente</a:t>
            </a:r>
          </a:p>
          <a:p>
            <a:pPr marL="285750" indent="-285750">
              <a:buFont typeface="Arial" panose="020B0604020202020204" pitchFamily="34" charset="0"/>
              <a:buChar char="•"/>
            </a:pPr>
            <a:r>
              <a:rPr lang="pt-BR" sz="1050" dirty="0">
                <a:latin typeface="Montserrat" panose="02000505000000020004" pitchFamily="2" charset="0"/>
              </a:rPr>
              <a:t>Seguro Garantia de Executante Construtor, Fornecedor e Prestador de serviços</a:t>
            </a:r>
          </a:p>
          <a:p>
            <a:pPr marL="285750" indent="-285750">
              <a:buFont typeface="Arial" panose="020B0604020202020204" pitchFamily="34" charset="0"/>
              <a:buChar char="•"/>
            </a:pPr>
            <a:r>
              <a:rPr lang="pt-BR" sz="1050" dirty="0">
                <a:latin typeface="Montserrat" panose="02000505000000020004" pitchFamily="2" charset="0"/>
              </a:rPr>
              <a:t>Seguro Garantia de Retenção de Pagamento</a:t>
            </a:r>
          </a:p>
          <a:p>
            <a:pPr marL="285750" indent="-285750">
              <a:buFont typeface="Arial" panose="020B0604020202020204" pitchFamily="34" charset="0"/>
              <a:buChar char="•"/>
            </a:pPr>
            <a:r>
              <a:rPr lang="pt-BR" sz="1050" dirty="0">
                <a:latin typeface="Montserrat" panose="02000505000000020004" pitchFamily="2" charset="0"/>
              </a:rPr>
              <a:t>Seguro Garantia de Adiantamento de Pagamento</a:t>
            </a:r>
          </a:p>
          <a:p>
            <a:pPr marL="285750" indent="-285750">
              <a:buFont typeface="Arial" panose="020B0604020202020204" pitchFamily="34" charset="0"/>
              <a:buChar char="•"/>
            </a:pPr>
            <a:r>
              <a:rPr lang="pt-BR" sz="1050" dirty="0">
                <a:latin typeface="Montserrat" panose="02000505000000020004" pitchFamily="2" charset="0"/>
              </a:rPr>
              <a:t>Seguro Garantia de Manutenção Corretiva</a:t>
            </a:r>
          </a:p>
          <a:p>
            <a:pPr marL="285750" indent="-285750">
              <a:buFont typeface="Arial" panose="020B0604020202020204" pitchFamily="34" charset="0"/>
              <a:buChar char="•"/>
            </a:pPr>
            <a:r>
              <a:rPr lang="pt-BR" sz="1050" dirty="0">
                <a:latin typeface="Montserrat" panose="02000505000000020004" pitchFamily="2" charset="0"/>
              </a:rPr>
              <a:t>Seguro Garantia Aduaneiro</a:t>
            </a:r>
          </a:p>
          <a:p>
            <a:pPr marL="285750" indent="-285750">
              <a:buFont typeface="Arial" panose="020B0604020202020204" pitchFamily="34" charset="0"/>
              <a:buChar char="•"/>
            </a:pPr>
            <a:r>
              <a:rPr lang="pt-BR" sz="1050" dirty="0">
                <a:latin typeface="Montserrat" panose="02000505000000020004" pitchFamily="2" charset="0"/>
              </a:rPr>
              <a:t>Compra e Venda de Energia (uso próprio)</a:t>
            </a:r>
          </a:p>
          <a:p>
            <a:pPr marL="285750" indent="-285750">
              <a:buFont typeface="Arial" panose="020B0604020202020204" pitchFamily="34" charset="0"/>
              <a:buChar char="•"/>
            </a:pPr>
            <a:r>
              <a:rPr lang="pt-BR" sz="1050" dirty="0">
                <a:latin typeface="Montserrat" panose="02000505000000020004" pitchFamily="2" charset="0"/>
              </a:rPr>
              <a:t>Judicial, Administrativo, Imobiliário, Concessões. </a:t>
            </a:r>
            <a:endParaRPr lang="pt-BR" sz="1050" dirty="0">
              <a:effectLst/>
              <a:latin typeface="Montserrat" panose="02000505000000020004" pitchFamily="2" charset="0"/>
            </a:endParaRP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
        <p:nvSpPr>
          <p:cNvPr id="3" name="Retângulo 2">
            <a:extLst>
              <a:ext uri="{FF2B5EF4-FFF2-40B4-BE49-F238E27FC236}">
                <a16:creationId xmlns:a16="http://schemas.microsoft.com/office/drawing/2014/main" id="{B8D2C154-94E8-4EF1-8259-C5E955DB3120}"/>
              </a:ext>
            </a:extLst>
          </p:cNvPr>
          <p:cNvSpPr/>
          <p:nvPr/>
        </p:nvSpPr>
        <p:spPr>
          <a:xfrm>
            <a:off x="3176577" y="1606470"/>
            <a:ext cx="4572000" cy="900246"/>
          </a:xfrm>
          <a:prstGeom prst="rect">
            <a:avLst/>
          </a:prstGeom>
        </p:spPr>
        <p:txBody>
          <a:bodyPr>
            <a:spAutoFit/>
          </a:bodyPr>
          <a:lstStyle/>
          <a:p>
            <a:pPr algn="just"/>
            <a:r>
              <a:rPr lang="pt-BR" sz="1050" b="1" dirty="0">
                <a:solidFill>
                  <a:srgbClr val="333333"/>
                </a:solidFill>
                <a:latin typeface="+mj-lt"/>
              </a:rPr>
              <a:t>É o seguro que garante que prazos, e valores definidos em contrato ou outras obrigações sejam cumpridos. O </a:t>
            </a:r>
            <a:r>
              <a:rPr lang="pt-BR" sz="1050" b="1" dirty="0">
                <a:latin typeface="+mj-lt"/>
              </a:rPr>
              <a:t>objetivo do seguro garantia é proteger sua empresa de possíveis prejuízos ocasionados por descumprimento de um contrato, ou ainda garantir a segurança em processos judiciais. </a:t>
            </a:r>
          </a:p>
        </p:txBody>
      </p:sp>
    </p:spTree>
    <p:extLst>
      <p:ext uri="{BB962C8B-B14F-4D97-AF65-F5344CB8AC3E}">
        <p14:creationId xmlns:p14="http://schemas.microsoft.com/office/powerpoint/2010/main" val="118328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4" y="361950"/>
            <a:ext cx="3640465"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197243" y="189413"/>
            <a:ext cx="3783669"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Garantia Judicial</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4" y="102793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39574" y="960675"/>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3">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58999" y="1441391"/>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0409" y="1459495"/>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211865" y="1393584"/>
            <a:ext cx="5256543" cy="1570798"/>
          </a:xfrm>
          <a:prstGeom prst="rect">
            <a:avLst/>
          </a:prstGeom>
          <a:noFill/>
          <a:ln>
            <a:noFill/>
          </a:ln>
        </p:spPr>
        <p:txBody>
          <a:bodyPr spcFirstLastPara="1" wrap="square" lIns="91425" tIns="91425" rIns="91425" bIns="91425" anchor="t" anchorCtr="0">
            <a:noAutofit/>
          </a:bodyPr>
          <a:lstStyle/>
          <a:p>
            <a:pPr algn="just"/>
            <a:r>
              <a:rPr lang="pt-BR" sz="1100" b="1" dirty="0">
                <a:latin typeface="Malgun Gothic" panose="020B0503020000020004" pitchFamily="34" charset="-127"/>
                <a:ea typeface="Malgun Gothic" panose="020B0503020000020004" pitchFamily="34" charset="-127"/>
              </a:rPr>
              <a:t>Destina-se a todas as pessoas jurídicas que necessitam realizar depósitos quando da apresentação de recursos no decorrer dos processos judiciais. Garantia Judicial pode ser utilizada, além de ser regulamentada é o instrumento mais econômico dos possíveis, ainda preserva o patrimônio e capital da empresa. A Cobertura da apólice, que está limitada ao valor da garantia, será aplicada somente após transitada em julgado a sentença ou acordo judicial favorável à parte ativa, evitando assim que a parte passiva necessite dispor do valor total a ser imobilizado como garantia, durante o período de tramitação da ação.</a:t>
            </a: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Montserrat"/>
                <a:ea typeface="Montserrat"/>
                <a:cs typeface="Montserrat"/>
                <a:sym typeface="Montserrat"/>
              </a:rPr>
              <a:t>4.3</a:t>
            </a:r>
            <a:endParaRPr sz="1800" b="1">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4">
            <a:alphaModFix/>
          </a:blip>
          <a:stretch>
            <a:fillRect/>
          </a:stretch>
        </p:blipFill>
        <p:spPr>
          <a:xfrm>
            <a:off x="3782500" y="4670370"/>
            <a:ext cx="847801" cy="478829"/>
          </a:xfrm>
          <a:prstGeom prst="rect">
            <a:avLst/>
          </a:prstGeom>
          <a:noFill/>
          <a:ln>
            <a:noFill/>
          </a:ln>
        </p:spPr>
      </p:pic>
      <p:sp>
        <p:nvSpPr>
          <p:cNvPr id="264" name="Google Shape;264;p38">
            <a:hlinkClick r:id="rId5"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83297" y="3240356"/>
            <a:ext cx="1972445"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43614" y="3274303"/>
            <a:ext cx="1925527" cy="307777"/>
          </a:xfrm>
          <a:prstGeom prst="rect">
            <a:avLst/>
          </a:prstGeom>
          <a:noFill/>
        </p:spPr>
        <p:txBody>
          <a:bodyPr wrap="none" rtlCol="0">
            <a:spAutoFit/>
          </a:bodyPr>
          <a:lstStyle/>
          <a:p>
            <a:r>
              <a:rPr lang="pt-BR" dirty="0">
                <a:solidFill>
                  <a:schemeClr val="bg1"/>
                </a:solidFill>
              </a:rPr>
              <a:t>Categorias do Seguro</a:t>
            </a:r>
          </a:p>
        </p:txBody>
      </p:sp>
      <p:cxnSp>
        <p:nvCxnSpPr>
          <p:cNvPr id="22" name="Conector reto 21"/>
          <p:cNvCxnSpPr/>
          <p:nvPr/>
        </p:nvCxnSpPr>
        <p:spPr>
          <a:xfrm flipV="1">
            <a:off x="3193407" y="3626924"/>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93407" y="3628519"/>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183297" y="3647308"/>
            <a:ext cx="5091099" cy="1015663"/>
          </a:xfrm>
          <a:prstGeom prst="rect">
            <a:avLst/>
          </a:prstGeom>
        </p:spPr>
        <p:txBody>
          <a:bodyPr wrap="square">
            <a:spAutoFit/>
          </a:bodyPr>
          <a:lstStyle/>
          <a:p>
            <a:pPr marL="285750" indent="-285750">
              <a:buFont typeface="Arial" panose="020B0604020202020204" pitchFamily="34" charset="0"/>
              <a:buChar char="•"/>
            </a:pPr>
            <a:r>
              <a:rPr lang="pt-BR" sz="1200" dirty="0">
                <a:latin typeface="Montserrat" panose="02000505000000020004" pitchFamily="2" charset="0"/>
              </a:rPr>
              <a:t>Ações trabalhistas e cíveis em geral;</a:t>
            </a:r>
          </a:p>
          <a:p>
            <a:pPr marL="285750" indent="-285750">
              <a:buFont typeface="Arial" panose="020B0604020202020204" pitchFamily="34" charset="0"/>
              <a:buChar char="•"/>
            </a:pPr>
            <a:r>
              <a:rPr lang="pt-BR" sz="1200" dirty="0">
                <a:latin typeface="Montserrat" panose="02000505000000020004" pitchFamily="2" charset="0"/>
              </a:rPr>
              <a:t>Execução fiscal da União, Estados ou Municípios;</a:t>
            </a:r>
          </a:p>
          <a:p>
            <a:pPr marL="285750" indent="-285750">
              <a:buFont typeface="Arial" panose="020B0604020202020204" pitchFamily="34" charset="0"/>
              <a:buChar char="•"/>
            </a:pPr>
            <a:r>
              <a:rPr lang="pt-BR" sz="1200" dirty="0">
                <a:latin typeface="Montserrat" panose="02000505000000020004" pitchFamily="2" charset="0"/>
              </a:rPr>
              <a:t>Ações Correlatas a Débitos Tributários, tais como: ações cautelares, anulatórias e mandados de segurança, dentre outras;</a:t>
            </a:r>
            <a:endParaRPr lang="pt-BR" sz="1200" dirty="0">
              <a:effectLst/>
              <a:latin typeface="Montserrat" panose="02000505000000020004" pitchFamily="2" charset="0"/>
            </a:endParaRPr>
          </a:p>
        </p:txBody>
      </p:sp>
      <p:pic>
        <p:nvPicPr>
          <p:cNvPr id="24" name="Google Shape;242;p37">
            <a:hlinkClick r:id="" action="ppaction://hlinkshowjump?jump=nextslide"/>
          </p:cNvPr>
          <p:cNvPicPr preferRelativeResize="0"/>
          <p:nvPr/>
        </p:nvPicPr>
        <p:blipFill>
          <a:blip r:embed="rId6">
            <a:alphaModFix/>
          </a:blip>
          <a:stretch>
            <a:fillRect/>
          </a:stretch>
        </p:blipFill>
        <p:spPr>
          <a:xfrm>
            <a:off x="6150083" y="4572496"/>
            <a:ext cx="1199174" cy="674576"/>
          </a:xfrm>
          <a:prstGeom prst="rect">
            <a:avLst/>
          </a:prstGeom>
          <a:noFill/>
          <a:ln>
            <a:noFill/>
          </a:ln>
        </p:spPr>
      </p:pic>
      <p:pic>
        <p:nvPicPr>
          <p:cNvPr id="2" name="Imagem 1"/>
          <p:cNvPicPr>
            <a:picLocks noChangeAspect="1"/>
          </p:cNvPicPr>
          <p:nvPr/>
        </p:nvPicPr>
        <p:blipFill rotWithShape="1">
          <a:blip r:embed="rId7">
            <a:extLst>
              <a:ext uri="{28A0092B-C50C-407E-A947-70E740481C1C}">
                <a14:useLocalDpi xmlns:a14="http://schemas.microsoft.com/office/drawing/2010/main" val="0"/>
              </a:ext>
            </a:extLst>
          </a:blip>
          <a:srcRect l="12404" r="50575"/>
          <a:stretch/>
        </p:blipFill>
        <p:spPr>
          <a:xfrm>
            <a:off x="-36022" y="-36925"/>
            <a:ext cx="2920922" cy="5217450"/>
          </a:xfrm>
          <a:prstGeom prst="rect">
            <a:avLst/>
          </a:prstGeom>
        </p:spPr>
      </p:pic>
      <p:sp>
        <p:nvSpPr>
          <p:cNvPr id="3" name="Retângulo 2"/>
          <p:cNvSpPr/>
          <p:nvPr/>
        </p:nvSpPr>
        <p:spPr>
          <a:xfrm>
            <a:off x="425385" y="4449682"/>
            <a:ext cx="707245" cy="400110"/>
          </a:xfrm>
          <a:prstGeom prst="rect">
            <a:avLst/>
          </a:prstGeom>
        </p:spPr>
        <p:txBody>
          <a:bodyPr wrap="none">
            <a:spAutoFit/>
          </a:bodyPr>
          <a:lstStyle/>
          <a:p>
            <a:pPr lvl="0"/>
            <a:r>
              <a:rPr lang="en" sz="2000" b="1" dirty="0">
                <a:solidFill>
                  <a:schemeClr val="bg1">
                    <a:lumMod val="85000"/>
                  </a:schemeClr>
                </a:solidFill>
                <a:latin typeface="Montserrat"/>
                <a:ea typeface="Montserrat"/>
                <a:cs typeface="Montserrat"/>
                <a:sym typeface="Montserrat"/>
              </a:rPr>
              <a:t>10.0</a:t>
            </a:r>
          </a:p>
        </p:txBody>
      </p:sp>
    </p:spTree>
    <p:extLst>
      <p:ext uri="{BB962C8B-B14F-4D97-AF65-F5344CB8AC3E}">
        <p14:creationId xmlns:p14="http://schemas.microsoft.com/office/powerpoint/2010/main" val="48326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5671" r="3202"/>
          <a:stretch/>
        </p:blipFill>
        <p:spPr>
          <a:xfrm>
            <a:off x="-411269" y="-31000"/>
            <a:ext cx="3280971" cy="5180199"/>
          </a:xfrm>
          <a:prstGeom prst="rect">
            <a:avLst/>
          </a:prstGeom>
        </p:spPr>
      </p:pic>
      <p:sp>
        <p:nvSpPr>
          <p:cNvPr id="4" name="CaixaDeTexto 3"/>
          <p:cNvSpPr txBox="1"/>
          <p:nvPr/>
        </p:nvSpPr>
        <p:spPr>
          <a:xfrm>
            <a:off x="3166344" y="3014014"/>
            <a:ext cx="5449895" cy="2893100"/>
          </a:xfrm>
          <a:prstGeom prst="rect">
            <a:avLst/>
          </a:prstGeom>
          <a:noFill/>
        </p:spPr>
        <p:txBody>
          <a:bodyPr wrap="square" numCol="2" rtlCol="0">
            <a:spAutoFit/>
          </a:bodyPr>
          <a:lstStyle/>
          <a:p>
            <a:pPr marL="171450" indent="-171450">
              <a:buFont typeface="Arial" panose="020B0604020202020204" pitchFamily="34" charset="0"/>
              <a:buChar char="•"/>
            </a:pPr>
            <a:r>
              <a:rPr lang="pt-BR" sz="1200" dirty="0">
                <a:latin typeface="Montserrat" panose="02000505000000020004" pitchFamily="2" charset="0"/>
              </a:rPr>
              <a:t>Advogados</a:t>
            </a:r>
          </a:p>
          <a:p>
            <a:pPr marL="171450" indent="-171450">
              <a:buFont typeface="Arial" panose="020B0604020202020204" pitchFamily="34" charset="0"/>
              <a:buChar char="•"/>
            </a:pPr>
            <a:r>
              <a:rPr lang="pt-BR" sz="1200" dirty="0">
                <a:latin typeface="Montserrat" panose="02000505000000020004" pitchFamily="2" charset="0"/>
              </a:rPr>
              <a:t>Engenheiros</a:t>
            </a:r>
          </a:p>
          <a:p>
            <a:pPr marL="171450" indent="-171450">
              <a:buFont typeface="Arial" panose="020B0604020202020204" pitchFamily="34" charset="0"/>
              <a:buChar char="•"/>
            </a:pPr>
            <a:r>
              <a:rPr lang="pt-BR" sz="1200" dirty="0">
                <a:latin typeface="Montserrat" panose="02000505000000020004" pitchFamily="2" charset="0"/>
              </a:rPr>
              <a:t>Arquitetos</a:t>
            </a:r>
          </a:p>
          <a:p>
            <a:pPr marL="171450" indent="-171450">
              <a:buFont typeface="Arial" panose="020B0604020202020204" pitchFamily="34" charset="0"/>
              <a:buChar char="•"/>
            </a:pPr>
            <a:r>
              <a:rPr lang="pt-BR" sz="1200" dirty="0">
                <a:latin typeface="Montserrat" panose="02000505000000020004" pitchFamily="2" charset="0"/>
              </a:rPr>
              <a:t>Consultores</a:t>
            </a:r>
          </a:p>
          <a:p>
            <a:pPr marL="171450" indent="-171450">
              <a:buFont typeface="Arial" panose="020B0604020202020204" pitchFamily="34" charset="0"/>
              <a:buChar char="•"/>
            </a:pPr>
            <a:r>
              <a:rPr lang="pt-BR" sz="1200" dirty="0">
                <a:latin typeface="Montserrat" panose="02000505000000020004" pitchFamily="2" charset="0"/>
              </a:rPr>
              <a:t>Ambulatório e Clínica Médica</a:t>
            </a:r>
          </a:p>
          <a:p>
            <a:pPr marL="171450" indent="-171450">
              <a:buFont typeface="Arial" panose="020B0604020202020204" pitchFamily="34" charset="0"/>
              <a:buChar char="•"/>
            </a:pPr>
            <a:r>
              <a:rPr lang="pt-BR" sz="1200" dirty="0">
                <a:latin typeface="Montserrat" panose="02000505000000020004" pitchFamily="2" charset="0"/>
              </a:rPr>
              <a:t>Administradores Imobiliários</a:t>
            </a:r>
          </a:p>
          <a:p>
            <a:pPr marL="171450" indent="-171450">
              <a:buFont typeface="Arial" panose="020B0604020202020204" pitchFamily="34" charset="0"/>
              <a:buChar char="•"/>
            </a:pPr>
            <a:r>
              <a:rPr lang="pt-BR" sz="1200" dirty="0">
                <a:latin typeface="Montserrat" panose="02000505000000020004" pitchFamily="2" charset="0"/>
              </a:rPr>
              <a:t>Casa de Repouso</a:t>
            </a: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endParaRPr lang="pt-BR" sz="1200" dirty="0">
              <a:latin typeface="Montserrat" panose="02000505000000020004" pitchFamily="2" charset="0"/>
            </a:endParaRPr>
          </a:p>
          <a:p>
            <a:pPr marL="171450" indent="-171450">
              <a:buFont typeface="Arial" panose="020B0604020202020204" pitchFamily="34" charset="0"/>
              <a:buChar char="•"/>
            </a:pPr>
            <a:r>
              <a:rPr lang="pt-BR" sz="1200" dirty="0">
                <a:latin typeface="Montserrat" panose="02000505000000020004" pitchFamily="2" charset="0"/>
              </a:rPr>
              <a:t>Centro de Diagnóstico</a:t>
            </a:r>
          </a:p>
          <a:p>
            <a:pPr marL="171450" indent="-171450">
              <a:buFont typeface="Arial" panose="020B0604020202020204" pitchFamily="34" charset="0"/>
              <a:buChar char="•"/>
            </a:pPr>
            <a:r>
              <a:rPr lang="pt-BR" sz="1200" dirty="0">
                <a:latin typeface="Montserrat" panose="02000505000000020004" pitchFamily="2" charset="0"/>
              </a:rPr>
              <a:t>Contadores</a:t>
            </a:r>
          </a:p>
          <a:p>
            <a:pPr marL="171450" indent="-171450">
              <a:buFont typeface="Arial" panose="020B0604020202020204" pitchFamily="34" charset="0"/>
              <a:buChar char="•"/>
            </a:pPr>
            <a:r>
              <a:rPr lang="pt-BR" sz="1200" dirty="0">
                <a:latin typeface="Montserrat" panose="02000505000000020004" pitchFamily="2" charset="0"/>
              </a:rPr>
              <a:t>Clínica Odontológica</a:t>
            </a:r>
          </a:p>
          <a:p>
            <a:pPr marL="171450" indent="-171450">
              <a:buFont typeface="Arial" panose="020B0604020202020204" pitchFamily="34" charset="0"/>
              <a:buChar char="•"/>
            </a:pPr>
            <a:r>
              <a:rPr lang="pt-BR" sz="1200" dirty="0">
                <a:latin typeface="Montserrat" panose="02000505000000020004" pitchFamily="2" charset="0"/>
              </a:rPr>
              <a:t>Escolas e Universidades</a:t>
            </a:r>
          </a:p>
          <a:p>
            <a:pPr marL="171450" indent="-171450">
              <a:buFont typeface="Arial" panose="020B0604020202020204" pitchFamily="34" charset="0"/>
              <a:buChar char="•"/>
            </a:pPr>
            <a:r>
              <a:rPr lang="pt-BR" sz="1200" dirty="0">
                <a:latin typeface="Montserrat" panose="02000505000000020004" pitchFamily="2" charset="0"/>
              </a:rPr>
              <a:t>Pronto Socorro</a:t>
            </a:r>
          </a:p>
          <a:p>
            <a:pPr marL="171450" indent="-171450">
              <a:buFont typeface="Arial" panose="020B0604020202020204" pitchFamily="34" charset="0"/>
              <a:buChar char="•"/>
            </a:pPr>
            <a:r>
              <a:rPr lang="pt-BR" sz="1200" dirty="0">
                <a:latin typeface="Montserrat" panose="02000505000000020004" pitchFamily="2" charset="0"/>
              </a:rPr>
              <a:t>Segurança do Trabalho</a:t>
            </a:r>
          </a:p>
          <a:p>
            <a:pPr marL="171450" indent="-171450">
              <a:buFont typeface="Arial" panose="020B0604020202020204" pitchFamily="34" charset="0"/>
              <a:buChar char="•"/>
            </a:pPr>
            <a:r>
              <a:rPr lang="pt-BR" sz="1200" dirty="0">
                <a:latin typeface="Montserrat" panose="02000505000000020004" pitchFamily="2" charset="0"/>
              </a:rPr>
              <a:t>D&amp;O e E&amp;O</a:t>
            </a:r>
          </a:p>
          <a:p>
            <a:endParaRPr lang="pt-BR" dirty="0"/>
          </a:p>
        </p:txBody>
      </p:sp>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5" y="361950"/>
            <a:ext cx="3321682"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197244" y="189413"/>
            <a:ext cx="3161611"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RC Profissional</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5" y="133827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66344" y="1271834"/>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39575" y="171627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2675" y="17243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66956" y="1738166"/>
            <a:ext cx="5448300" cy="836847"/>
          </a:xfrm>
          <a:prstGeom prst="rect">
            <a:avLst/>
          </a:prstGeom>
          <a:noFill/>
          <a:ln>
            <a:noFill/>
          </a:ln>
        </p:spPr>
        <p:txBody>
          <a:bodyPr spcFirstLastPara="1" wrap="square" lIns="91425" tIns="91425" rIns="91425" bIns="91425" anchor="t" anchorCtr="0">
            <a:noAutofit/>
          </a:bodyPr>
          <a:lstStyle/>
          <a:p>
            <a:pPr algn="just"/>
            <a:r>
              <a:rPr lang="pt-BR" dirty="0">
                <a:latin typeface="Montserrat" panose="02000505000000020004" pitchFamily="2" charset="0"/>
              </a:rPr>
              <a:t>    Esse produto traz proteção em caso de condenação ao pagamento de indenização a terceiros causados por erros e omissões decorrentes do exercício de sua profissão. </a:t>
            </a: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189578" y="4348687"/>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11.0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12675" y="2624322"/>
            <a:ext cx="1350627"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44980" y="2618090"/>
            <a:ext cx="1069524" cy="307777"/>
          </a:xfrm>
          <a:prstGeom prst="rect">
            <a:avLst/>
          </a:prstGeom>
          <a:noFill/>
        </p:spPr>
        <p:txBody>
          <a:bodyPr wrap="none" rtlCol="0">
            <a:spAutoFit/>
          </a:bodyPr>
          <a:lstStyle/>
          <a:p>
            <a:r>
              <a:rPr lang="pt-BR" dirty="0">
                <a:solidFill>
                  <a:schemeClr val="bg1"/>
                </a:solidFill>
              </a:rPr>
              <a:t>Coberturas</a:t>
            </a:r>
          </a:p>
        </p:txBody>
      </p:sp>
      <p:cxnSp>
        <p:nvCxnSpPr>
          <p:cNvPr id="22" name="Conector reto 21"/>
          <p:cNvCxnSpPr/>
          <p:nvPr/>
        </p:nvCxnSpPr>
        <p:spPr>
          <a:xfrm flipV="1">
            <a:off x="3129613" y="3014014"/>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29613" y="3005625"/>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extLst>
      <p:ext uri="{BB962C8B-B14F-4D97-AF65-F5344CB8AC3E}">
        <p14:creationId xmlns:p14="http://schemas.microsoft.com/office/powerpoint/2010/main" val="268704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53346" r="10510"/>
          <a:stretch/>
        </p:blipFill>
        <p:spPr>
          <a:xfrm>
            <a:off x="-390950" y="-73161"/>
            <a:ext cx="3304975" cy="5289922"/>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2996392" y="157170"/>
            <a:ext cx="6031325"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045901" y="-15734"/>
            <a:ext cx="6098099"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Penhor Rural Equipamentos </a:t>
            </a:r>
            <a:endParaRPr sz="3200" b="1" dirty="0">
              <a:solidFill>
                <a:srgbClr val="2D68B1"/>
              </a:solidFill>
              <a:latin typeface="Raleway"/>
              <a:ea typeface="Raleway"/>
              <a:cs typeface="Raleway"/>
              <a:sym typeface="Raleway"/>
            </a:endParaRPr>
          </a:p>
        </p:txBody>
      </p:sp>
      <p:sp>
        <p:nvSpPr>
          <p:cNvPr id="256" name="Google Shape;256;p38"/>
          <p:cNvSpPr/>
          <p:nvPr/>
        </p:nvSpPr>
        <p:spPr>
          <a:xfrm>
            <a:off x="3062193" y="75387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39574" y="694393"/>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377" y="4341181"/>
            <a:ext cx="649221" cy="678494"/>
          </a:xfrm>
          <a:prstGeom prst="rect">
            <a:avLst/>
          </a:prstGeom>
          <a:noFill/>
          <a:ln>
            <a:noFill/>
          </a:ln>
        </p:spPr>
      </p:pic>
      <p:cxnSp>
        <p:nvCxnSpPr>
          <p:cNvPr id="259" name="Google Shape;259;p38"/>
          <p:cNvCxnSpPr/>
          <p:nvPr/>
        </p:nvCxnSpPr>
        <p:spPr>
          <a:xfrm rot="10800000" flipH="1">
            <a:off x="3083430" y="1170967"/>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086530" y="1178992"/>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00671" y="1215264"/>
            <a:ext cx="5448300" cy="1258850"/>
          </a:xfrm>
          <a:prstGeom prst="rect">
            <a:avLst/>
          </a:prstGeom>
          <a:noFill/>
          <a:ln>
            <a:noFill/>
          </a:ln>
        </p:spPr>
        <p:txBody>
          <a:bodyPr spcFirstLastPara="1" wrap="square" lIns="91425" tIns="91425" rIns="91425" bIns="91425" anchor="t" anchorCtr="0">
            <a:noAutofit/>
          </a:bodyPr>
          <a:lstStyle/>
          <a:p>
            <a:pPr algn="just"/>
            <a:r>
              <a:rPr lang="pt-BR" sz="1050" dirty="0">
                <a:latin typeface="Montserrat" panose="02000505000000020004" pitchFamily="2" charset="0"/>
              </a:rPr>
              <a:t>    Seguro Destinado ao Produtor Rural que utilizam as linhas de créditos oferecidos pelo governo federal. Financiamento pelas linhas de crédito do governo, torna o seguro do equipamento obrigatório, conforme resolução 665/1987 do BNDES, t</a:t>
            </a:r>
            <a:r>
              <a:rPr lang="pt-BR" sz="1050" b="1" dirty="0"/>
              <a:t>odos os bens que tenham sido financiados com os recursos originários do Governo Federal devem necessariamente estar segurados por uma seguradora idônea, durante todo o prazo de vigência do financiamento.</a:t>
            </a:r>
            <a:endParaRPr lang="pt-BR" sz="1050" b="1" dirty="0">
              <a:latin typeface="Montserrat" panose="02000505000000020004" pitchFamily="2" charset="0"/>
            </a:endParaRP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199738" y="4379378"/>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12.0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39574" y="2436521"/>
            <a:ext cx="1350627"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177144" y="2436521"/>
            <a:ext cx="1192955" cy="307777"/>
          </a:xfrm>
          <a:prstGeom prst="rect">
            <a:avLst/>
          </a:prstGeom>
          <a:noFill/>
        </p:spPr>
        <p:txBody>
          <a:bodyPr wrap="none" rtlCol="0">
            <a:spAutoFit/>
          </a:bodyPr>
          <a:lstStyle/>
          <a:p>
            <a:r>
              <a:rPr lang="pt-BR" dirty="0">
                <a:solidFill>
                  <a:schemeClr val="bg1"/>
                </a:solidFill>
                <a:latin typeface="Montserrat" panose="02000505000000020004" pitchFamily="2" charset="0"/>
              </a:rPr>
              <a:t>Coberturas</a:t>
            </a:r>
          </a:p>
        </p:txBody>
      </p:sp>
      <p:cxnSp>
        <p:nvCxnSpPr>
          <p:cNvPr id="22" name="Conector reto 21"/>
          <p:cNvCxnSpPr/>
          <p:nvPr/>
        </p:nvCxnSpPr>
        <p:spPr>
          <a:xfrm flipV="1">
            <a:off x="3139574" y="2882276"/>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39574" y="2873887"/>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139573" y="2882276"/>
            <a:ext cx="5620608" cy="2554545"/>
          </a:xfrm>
          <a:prstGeom prst="rect">
            <a:avLst/>
          </a:prstGeom>
        </p:spPr>
        <p:txBody>
          <a:bodyPr wrap="square" numCol="2">
            <a:spAutoFit/>
          </a:bodyPr>
          <a:lstStyle/>
          <a:p>
            <a:pPr marL="285750" indent="-285750">
              <a:buFont typeface="Arial" panose="020B0604020202020204" pitchFamily="34" charset="0"/>
              <a:buChar char="•"/>
            </a:pPr>
            <a:r>
              <a:rPr lang="pt-BR" sz="1050" b="1" dirty="0">
                <a:latin typeface="Montserrat" panose="02000505000000020004" pitchFamily="2" charset="0"/>
              </a:rPr>
              <a:t>Protege os equipamentos móveis contra qualquer evento de causa externa (incêndios, colisões, explosões e tombamentos acidentais).</a:t>
            </a:r>
          </a:p>
          <a:p>
            <a:pPr marL="285750" indent="-285750">
              <a:buFont typeface="Arial" panose="020B0604020202020204" pitchFamily="34" charset="0"/>
              <a:buChar char="•"/>
            </a:pPr>
            <a:r>
              <a:rPr lang="pt-BR" sz="1050" b="1" dirty="0">
                <a:latin typeface="Montserrat" panose="02000505000000020004" pitchFamily="2" charset="0"/>
              </a:rPr>
              <a:t>Proteção contra eventos naturais (quedas de raio, enchente, vendaval, granizo e terremoto).</a:t>
            </a:r>
          </a:p>
          <a:p>
            <a:pPr marL="285750" indent="-285750">
              <a:buFont typeface="Arial" panose="020B0604020202020204" pitchFamily="34" charset="0"/>
              <a:buChar char="•"/>
            </a:pPr>
            <a:r>
              <a:rPr lang="pt-BR" sz="1050" b="1" dirty="0">
                <a:latin typeface="Montserrat" panose="02000505000000020004" pitchFamily="2" charset="0"/>
              </a:rPr>
              <a:t>Operações em proximidade à água.</a:t>
            </a:r>
          </a:p>
          <a:p>
            <a:pPr marL="285750" indent="-285750">
              <a:buFont typeface="Arial" panose="020B0604020202020204" pitchFamily="34" charset="0"/>
              <a:buChar char="•"/>
            </a:pPr>
            <a:endParaRPr lang="pt-BR" sz="1050" dirty="0">
              <a:latin typeface="Montserrat" panose="02000505000000020004" pitchFamily="2" charset="0"/>
            </a:endParaRPr>
          </a:p>
          <a:p>
            <a:pPr marL="285750" indent="-285750">
              <a:buFont typeface="Arial" panose="020B0604020202020204" pitchFamily="34" charset="0"/>
              <a:buChar char="•"/>
            </a:pPr>
            <a:endParaRPr lang="pt-BR" sz="1050" dirty="0">
              <a:latin typeface="Montserrat" panose="02000505000000020004" pitchFamily="2" charset="0"/>
            </a:endParaRPr>
          </a:p>
          <a:p>
            <a:pPr marL="285750" indent="-285750">
              <a:buFont typeface="Arial" panose="020B0604020202020204" pitchFamily="34" charset="0"/>
              <a:buChar char="•"/>
            </a:pPr>
            <a:endParaRPr lang="pt-BR" sz="1050" dirty="0">
              <a:latin typeface="Montserrat" panose="02000505000000020004" pitchFamily="2" charset="0"/>
            </a:endParaRPr>
          </a:p>
          <a:p>
            <a:pPr marL="285750" indent="-285750">
              <a:buFont typeface="Arial" panose="020B0604020202020204" pitchFamily="34" charset="0"/>
              <a:buChar char="•"/>
            </a:pPr>
            <a:endParaRPr lang="pt-BR" sz="1050" dirty="0">
              <a:latin typeface="Montserrat" panose="02000505000000020004" pitchFamily="2" charset="0"/>
            </a:endParaRPr>
          </a:p>
          <a:p>
            <a:pPr marL="285750" indent="-285750">
              <a:buFont typeface="Arial" panose="020B0604020202020204" pitchFamily="34" charset="0"/>
              <a:buChar char="•"/>
            </a:pPr>
            <a:endParaRPr lang="pt-BR" sz="1050" dirty="0">
              <a:latin typeface="Montserrat" panose="02000505000000020004" pitchFamily="2" charset="0"/>
            </a:endParaRPr>
          </a:p>
          <a:p>
            <a:pPr marL="285750" indent="-285750">
              <a:buFont typeface="Arial" panose="020B0604020202020204" pitchFamily="34" charset="0"/>
              <a:buChar char="•"/>
            </a:pPr>
            <a:r>
              <a:rPr lang="pt-BR" sz="1050" b="1" dirty="0">
                <a:latin typeface="Montserrat" panose="02000505000000020004" pitchFamily="2" charset="0"/>
              </a:rPr>
              <a:t>Roubo e/ou furto qualificado.</a:t>
            </a:r>
          </a:p>
          <a:p>
            <a:pPr marL="285750" indent="-285750">
              <a:buFont typeface="Arial" panose="020B0604020202020204" pitchFamily="34" charset="0"/>
              <a:buChar char="•"/>
            </a:pPr>
            <a:r>
              <a:rPr lang="pt-BR" sz="1050" b="1" dirty="0">
                <a:latin typeface="Montserrat" panose="02000505000000020004" pitchFamily="2" charset="0"/>
              </a:rPr>
              <a:t>Despesas de Salvamento (limitado a 20% do LMI da cobertura básica)</a:t>
            </a:r>
          </a:p>
          <a:p>
            <a:pPr marL="285750" indent="-285750">
              <a:buFont typeface="Arial" panose="020B0604020202020204" pitchFamily="34" charset="0"/>
              <a:buChar char="•"/>
            </a:pPr>
            <a:r>
              <a:rPr lang="pt-BR" sz="1050" b="1" dirty="0">
                <a:latin typeface="Montserrat" panose="02000505000000020004" pitchFamily="2" charset="0"/>
              </a:rPr>
              <a:t>Traslados entre locais de guarda e operação (desde que transportados de forma adequada e do próprio segurado.</a:t>
            </a:r>
          </a:p>
          <a:p>
            <a:pPr marL="285750" indent="-285750">
              <a:buFont typeface="Arial" panose="020B0604020202020204" pitchFamily="34" charset="0"/>
              <a:buChar char="•"/>
            </a:pPr>
            <a:r>
              <a:rPr lang="pt-BR" sz="1050" b="1" dirty="0">
                <a:latin typeface="Montserrat" panose="02000505000000020004" pitchFamily="2" charset="0"/>
              </a:rPr>
              <a:t>Alagamento ou inundação (exceto por equipamento estacionário).</a:t>
            </a: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extLst>
      <p:ext uri="{BB962C8B-B14F-4D97-AF65-F5344CB8AC3E}">
        <p14:creationId xmlns:p14="http://schemas.microsoft.com/office/powerpoint/2010/main" val="267307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2469" r="59705"/>
          <a:stretch/>
        </p:blipFill>
        <p:spPr>
          <a:xfrm>
            <a:off x="-22216" y="-42850"/>
            <a:ext cx="2920753" cy="5218506"/>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5" y="361950"/>
            <a:ext cx="4311582"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139574" y="197638"/>
            <a:ext cx="4422701"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Transporte de Carga</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5" y="133827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66344" y="1271834"/>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39575" y="171627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2675" y="17243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66344" y="1726550"/>
            <a:ext cx="5365097" cy="1078345"/>
          </a:xfrm>
          <a:prstGeom prst="rect">
            <a:avLst/>
          </a:prstGeom>
          <a:noFill/>
          <a:ln>
            <a:noFill/>
          </a:ln>
        </p:spPr>
        <p:txBody>
          <a:bodyPr spcFirstLastPara="1" wrap="square" lIns="91425" tIns="91425" rIns="91425" bIns="91425" anchor="t" anchorCtr="0">
            <a:noAutofit/>
          </a:bodyPr>
          <a:lstStyle/>
          <a:p>
            <a:pPr algn="just"/>
            <a:r>
              <a:rPr lang="pt-BR" dirty="0">
                <a:latin typeface="Montserrat" panose="02000505000000020004" pitchFamily="2" charset="0"/>
              </a:rPr>
              <a:t>    Seguro obrigatório as pessoas Jurídicas que tem como objetivo segurar bens ou mercadorias de sua propriedade ou posse contra riscos relativos ao transporte, seja ele terrestre, aéreo, ferroviário e/ou hidroviário.</a:t>
            </a: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241946" y="4348687"/>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13.0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39574" y="3033067"/>
            <a:ext cx="1831921"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139574" y="3040884"/>
            <a:ext cx="1866217" cy="307777"/>
          </a:xfrm>
          <a:prstGeom prst="rect">
            <a:avLst/>
          </a:prstGeom>
          <a:noFill/>
        </p:spPr>
        <p:txBody>
          <a:bodyPr wrap="none" rtlCol="0">
            <a:spAutoFit/>
          </a:bodyPr>
          <a:lstStyle/>
          <a:p>
            <a:r>
              <a:rPr lang="pt-BR" dirty="0">
                <a:solidFill>
                  <a:schemeClr val="bg1"/>
                </a:solidFill>
                <a:latin typeface="Montserrat" panose="02000505000000020004" pitchFamily="2" charset="0"/>
              </a:rPr>
              <a:t>A quem se destina</a:t>
            </a:r>
          </a:p>
        </p:txBody>
      </p:sp>
      <p:cxnSp>
        <p:nvCxnSpPr>
          <p:cNvPr id="22" name="Conector reto 21"/>
          <p:cNvCxnSpPr/>
          <p:nvPr/>
        </p:nvCxnSpPr>
        <p:spPr>
          <a:xfrm flipV="1">
            <a:off x="3166344" y="3506744"/>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66344" y="3498355"/>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222409" y="3506744"/>
            <a:ext cx="5309031" cy="738664"/>
          </a:xfrm>
          <a:prstGeom prst="rect">
            <a:avLst/>
          </a:prstGeom>
        </p:spPr>
        <p:txBody>
          <a:bodyPr wrap="square">
            <a:spAutoFit/>
          </a:bodyPr>
          <a:lstStyle/>
          <a:p>
            <a:pPr marL="285750" indent="-285750">
              <a:buFont typeface="Arial" panose="020B0604020202020204" pitchFamily="34" charset="0"/>
              <a:buChar char="•"/>
            </a:pPr>
            <a:r>
              <a:rPr lang="pt-BR" dirty="0">
                <a:latin typeface="Montserrat" panose="02000505000000020004" pitchFamily="2" charset="0"/>
              </a:rPr>
              <a:t>    Destina-se a pessoas jurídicas ou pessoas físicas quando esse for o transportador.</a:t>
            </a:r>
          </a:p>
          <a:p>
            <a:pPr marL="285750" indent="-285750">
              <a:buFont typeface="Arial" panose="020B0604020202020204" pitchFamily="34" charset="0"/>
              <a:buChar char="•"/>
            </a:pPr>
            <a:endParaRPr lang="pt-BR" dirty="0">
              <a:latin typeface="Montserrat" panose="02000505000000020004" pitchFamily="2" charset="0"/>
            </a:endParaRP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extLst>
      <p:ext uri="{BB962C8B-B14F-4D97-AF65-F5344CB8AC3E}">
        <p14:creationId xmlns:p14="http://schemas.microsoft.com/office/powerpoint/2010/main" val="408150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18"/>
        <p:cNvGrpSpPr/>
        <p:nvPr/>
      </p:nvGrpSpPr>
      <p:grpSpPr>
        <a:xfrm>
          <a:off x="0" y="0"/>
          <a:ext cx="0" cy="0"/>
          <a:chOff x="0" y="0"/>
          <a:chExt cx="0" cy="0"/>
        </a:xfrm>
      </p:grpSpPr>
      <p:pic>
        <p:nvPicPr>
          <p:cNvPr id="26" name="Imagem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4" y="-124287"/>
            <a:ext cx="2893253" cy="5279687"/>
          </a:xfrm>
          <a:prstGeom prst="rect">
            <a:avLst/>
          </a:prstGeom>
        </p:spPr>
      </p:pic>
      <p:cxnSp>
        <p:nvCxnSpPr>
          <p:cNvPr id="120" name="Google Shape;120;p32"/>
          <p:cNvCxnSpPr/>
          <p:nvPr/>
        </p:nvCxnSpPr>
        <p:spPr>
          <a:xfrm>
            <a:off x="2399949"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21" name="Google Shape;121;p32"/>
          <p:cNvCxnSpPr/>
          <p:nvPr/>
        </p:nvCxnSpPr>
        <p:spPr>
          <a:xfrm flipH="1">
            <a:off x="2577904" y="-1915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123" name="Google Shape;123;p32"/>
          <p:cNvSpPr txBox="1"/>
          <p:nvPr/>
        </p:nvSpPr>
        <p:spPr>
          <a:xfrm>
            <a:off x="3195973" y="1471742"/>
            <a:ext cx="5771626" cy="2087628"/>
          </a:xfrm>
          <a:prstGeom prst="rect">
            <a:avLst/>
          </a:prstGeom>
          <a:noFill/>
          <a:ln>
            <a:noFill/>
          </a:ln>
        </p:spPr>
        <p:txBody>
          <a:bodyPr spcFirstLastPara="1" wrap="square" lIns="91425" tIns="91425" rIns="91425" bIns="91425" numCol="2" anchor="t" anchorCtr="0">
            <a:noAutofit/>
          </a:bodyPr>
          <a:lstStyle/>
          <a:p>
            <a:pPr marL="457200" lvl="0" indent="-317500" algn="l" rtl="0">
              <a:lnSpc>
                <a:spcPct val="150000"/>
              </a:lnSpc>
              <a:spcBef>
                <a:spcPts val="0"/>
              </a:spcBef>
              <a:spcAft>
                <a:spcPts val="0"/>
              </a:spcAft>
              <a:buClr>
                <a:schemeClr val="tx1"/>
              </a:buClr>
              <a:buSzPts val="1400"/>
              <a:buAutoNum type="arabicPeriod"/>
            </a:pPr>
            <a:r>
              <a:rPr lang="pt-BR" sz="1200" b="1" dirty="0">
                <a:solidFill>
                  <a:schemeClr val="tx1">
                    <a:lumMod val="50000"/>
                    <a:lumOff val="50000"/>
                  </a:schemeClr>
                </a:solidFill>
                <a:uFill>
                  <a:noFill/>
                </a:uFill>
                <a:hlinkClick r:id="rId4" action="ppaction://hlinksldjump"/>
              </a:rPr>
              <a:t>Acidentes Pessoais Coletivos</a:t>
            </a:r>
            <a:endParaRPr lang="pt-BR" sz="1200" b="1" dirty="0">
              <a:solidFill>
                <a:schemeClr val="tx1">
                  <a:lumMod val="50000"/>
                  <a:lumOff val="50000"/>
                </a:schemeClr>
              </a:solidFill>
              <a:uFill>
                <a:noFill/>
              </a:uFill>
            </a:endParaRPr>
          </a:p>
          <a:p>
            <a:pPr marL="457200" lvl="0" indent="-317500" algn="l" rtl="0">
              <a:lnSpc>
                <a:spcPct val="150000"/>
              </a:lnSpc>
              <a:spcBef>
                <a:spcPts val="0"/>
              </a:spcBef>
              <a:spcAft>
                <a:spcPts val="0"/>
              </a:spcAft>
              <a:buClr>
                <a:schemeClr val="tx1"/>
              </a:buClr>
              <a:buSzPts val="1400"/>
              <a:buAutoNum type="arabicPeriod"/>
            </a:pPr>
            <a:r>
              <a:rPr lang="pt-BR" sz="1200" b="1" dirty="0">
                <a:solidFill>
                  <a:schemeClr val="tx1">
                    <a:lumMod val="50000"/>
                    <a:lumOff val="50000"/>
                  </a:schemeClr>
                </a:solidFill>
                <a:uFill>
                  <a:noFill/>
                </a:uFill>
                <a:hlinkClick r:id="rId5" action="ppaction://hlinksldjump"/>
              </a:rPr>
              <a:t>Seguro de Vida 	</a:t>
            </a:r>
            <a:endParaRPr sz="1200" b="1" dirty="0">
              <a:solidFill>
                <a:schemeClr val="tx1">
                  <a:lumMod val="50000"/>
                  <a:lumOff val="50000"/>
                </a:schemeClr>
              </a:solidFill>
            </a:endParaRPr>
          </a:p>
          <a:p>
            <a:pPr marL="457200" lvl="0" indent="-317500" algn="l" rtl="0">
              <a:lnSpc>
                <a:spcPct val="150000"/>
              </a:lnSpc>
              <a:spcBef>
                <a:spcPts val="0"/>
              </a:spcBef>
              <a:spcAft>
                <a:spcPts val="0"/>
              </a:spcAft>
              <a:buClr>
                <a:schemeClr val="tx1"/>
              </a:buClr>
              <a:buSzPts val="1400"/>
              <a:buAutoNum type="arabicPeriod"/>
            </a:pPr>
            <a:r>
              <a:rPr lang="pt-BR" sz="1200" b="1" dirty="0">
                <a:solidFill>
                  <a:schemeClr val="tx1">
                    <a:lumMod val="50000"/>
                    <a:lumOff val="50000"/>
                  </a:schemeClr>
                </a:solidFill>
                <a:uFill>
                  <a:noFill/>
                </a:uFill>
                <a:hlinkClick r:id="rId6" action="ppaction://hlinksldjump"/>
              </a:rPr>
              <a:t>Vida em Grupo</a:t>
            </a:r>
            <a:endParaRP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7" action="ppaction://hlinksldjump"/>
              </a:rPr>
              <a:t>Auto individual e Frota</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8" action="ppaction://hlinksldjump"/>
              </a:rPr>
              <a:t>Seguro Empresarial</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9" action="ppaction://hlinksldjump"/>
              </a:rPr>
              <a:t>Seguro Saúde</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0" action="ppaction://hlinksldjump"/>
              </a:rPr>
              <a:t>Seguro Viagem</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1" action="ppaction://hlinksldjump"/>
              </a:rPr>
              <a:t>Risco Engenharia</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2" action="ppaction://hlinksldjump"/>
              </a:rPr>
              <a:t>Garantia Contratual</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3" action="ppaction://hlinksldjump"/>
              </a:rPr>
              <a:t>Garantia Judicial</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4" action="ppaction://hlinksldjump"/>
              </a:rPr>
              <a:t>RC Profissional</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5" action="ppaction://hlinksldjump"/>
              </a:rPr>
              <a:t>Penhor Rural e Equipamentos</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6" action="ppaction://hlinksldjump"/>
              </a:rPr>
              <a:t>Transporte de Carga</a:t>
            </a:r>
            <a:endParaRPr lang="pt-BR" sz="1200" b="1" dirty="0">
              <a:solidFill>
                <a:schemeClr val="tx1">
                  <a:lumMod val="50000"/>
                  <a:lumOff val="50000"/>
                </a:schemeClr>
              </a:solidFill>
            </a:endParaRPr>
          </a:p>
          <a:p>
            <a:pPr marL="457200" lvl="0" indent="-317500">
              <a:lnSpc>
                <a:spcPct val="150000"/>
              </a:lnSpc>
              <a:buClr>
                <a:schemeClr val="tx1"/>
              </a:buClr>
              <a:buSzPts val="1400"/>
              <a:buAutoNum type="arabicPeriod"/>
            </a:pPr>
            <a:r>
              <a:rPr lang="pt-BR" sz="1200" b="1" dirty="0">
                <a:solidFill>
                  <a:schemeClr val="tx1">
                    <a:lumMod val="50000"/>
                    <a:lumOff val="50000"/>
                  </a:schemeClr>
                </a:solidFill>
                <a:uFill>
                  <a:noFill/>
                </a:uFill>
                <a:hlinkClick r:id="rId17" action="ppaction://hlinksldjump"/>
              </a:rPr>
              <a:t>Pecuário</a:t>
            </a:r>
            <a:endParaRPr lang="pt-BR" sz="1200" b="1" dirty="0">
              <a:solidFill>
                <a:schemeClr val="tx1">
                  <a:lumMod val="50000"/>
                  <a:lumOff val="50000"/>
                </a:schemeClr>
              </a:solidFill>
            </a:endParaRPr>
          </a:p>
          <a:p>
            <a:pPr marL="0" lvl="0" indent="0" algn="l" rtl="0">
              <a:lnSpc>
                <a:spcPct val="200000"/>
              </a:lnSpc>
              <a:spcBef>
                <a:spcPts val="0"/>
              </a:spcBef>
              <a:spcAft>
                <a:spcPts val="0"/>
              </a:spcAft>
              <a:buClr>
                <a:schemeClr val="tx1"/>
              </a:buClr>
              <a:buNone/>
            </a:pPr>
            <a:endParaRPr b="1" dirty="0">
              <a:solidFill>
                <a:srgbClr val="666666"/>
              </a:solidFill>
            </a:endParaRPr>
          </a:p>
        </p:txBody>
      </p:sp>
      <p:pic>
        <p:nvPicPr>
          <p:cNvPr id="124" name="Google Shape;124;p32"/>
          <p:cNvPicPr preferRelativeResize="0"/>
          <p:nvPr/>
        </p:nvPicPr>
        <p:blipFill rotWithShape="1">
          <a:blip r:embed="rId18">
            <a:alphaModFix/>
          </a:blip>
          <a:srcRect/>
          <a:stretch/>
        </p:blipFill>
        <p:spPr>
          <a:xfrm>
            <a:off x="8318999" y="4279800"/>
            <a:ext cx="648600" cy="739875"/>
          </a:xfrm>
          <a:prstGeom prst="rect">
            <a:avLst/>
          </a:prstGeom>
          <a:noFill/>
          <a:ln>
            <a:noFill/>
          </a:ln>
        </p:spPr>
      </p:pic>
      <p:sp>
        <p:nvSpPr>
          <p:cNvPr id="15" name="Google Shape;127;p32"/>
          <p:cNvSpPr txBox="1"/>
          <p:nvPr/>
        </p:nvSpPr>
        <p:spPr>
          <a:xfrm>
            <a:off x="3232437" y="715519"/>
            <a:ext cx="1853102" cy="4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b="1" dirty="0">
                <a:solidFill>
                  <a:srgbClr val="2D68B1"/>
                </a:solidFill>
                <a:latin typeface="Raleway"/>
                <a:ea typeface="Raleway"/>
                <a:cs typeface="Raleway"/>
                <a:sym typeface="Raleway"/>
              </a:rPr>
              <a:t>Produtos</a:t>
            </a:r>
            <a:endParaRPr b="1" dirty="0">
              <a:solidFill>
                <a:srgbClr val="2D68B1"/>
              </a:solidFill>
              <a:latin typeface="Raleway"/>
              <a:ea typeface="Raleway"/>
              <a:cs typeface="Raleway"/>
              <a:sym typeface="Raleway"/>
            </a:endParaRPr>
          </a:p>
          <a:p>
            <a:pPr marL="0" lvl="0" indent="0" algn="l" rtl="0">
              <a:spcBef>
                <a:spcPts val="0"/>
              </a:spcBef>
              <a:spcAft>
                <a:spcPts val="0"/>
              </a:spcAft>
              <a:buNone/>
            </a:pPr>
            <a:r>
              <a:rPr lang="en" sz="1000" dirty="0">
                <a:solidFill>
                  <a:srgbClr val="2D68B1"/>
                </a:solidFill>
                <a:latin typeface="Raleway"/>
                <a:ea typeface="Raleway"/>
                <a:cs typeface="Raleway"/>
                <a:sym typeface="Raleway"/>
              </a:rPr>
              <a:t>Escolha um tópico:</a:t>
            </a:r>
            <a:endParaRPr sz="1000" dirty="0">
              <a:solidFill>
                <a:srgbClr val="2D68B1"/>
              </a:solidFill>
              <a:latin typeface="Raleway"/>
              <a:ea typeface="Raleway"/>
              <a:cs typeface="Raleway"/>
              <a:sym typeface="Raleway"/>
            </a:endParaRPr>
          </a:p>
        </p:txBody>
      </p:sp>
      <p:sp>
        <p:nvSpPr>
          <p:cNvPr id="21" name="CaixaDeTexto 20"/>
          <p:cNvSpPr txBox="1"/>
          <p:nvPr/>
        </p:nvSpPr>
        <p:spPr>
          <a:xfrm>
            <a:off x="890554" y="443994"/>
            <a:ext cx="1432268" cy="335156"/>
          </a:xfrm>
          <a:prstGeom prst="rect">
            <a:avLst/>
          </a:prstGeom>
          <a:noFill/>
        </p:spPr>
        <p:txBody>
          <a:bodyPr wrap="square" rtlCol="0">
            <a:spAutoFit/>
          </a:bodyPr>
          <a:lstStyle/>
          <a:p>
            <a:pPr marL="139700" lvl="0">
              <a:lnSpc>
                <a:spcPct val="150000"/>
              </a:lnSpc>
              <a:buClr>
                <a:srgbClr val="666666"/>
              </a:buClr>
              <a:buSzPts val="1400"/>
            </a:pPr>
            <a:r>
              <a:rPr lang="pt-BR" sz="1200" b="1" dirty="0">
                <a:solidFill>
                  <a:schemeClr val="tx1"/>
                </a:solidFill>
                <a:uFill>
                  <a:noFill/>
                </a:uFill>
                <a:hlinkClick r:id="rId19" action="ppaction://hlinksldjump"/>
              </a:rPr>
              <a:t>Quem Somos</a:t>
            </a:r>
            <a:endParaRPr lang="pt-BR" sz="1200" b="1" dirty="0">
              <a:solidFill>
                <a:schemeClr val="tx1"/>
              </a:solidFill>
            </a:endParaRPr>
          </a:p>
        </p:txBody>
      </p:sp>
      <p:sp>
        <p:nvSpPr>
          <p:cNvPr id="22" name="CaixaDeTexto 21"/>
          <p:cNvSpPr txBox="1"/>
          <p:nvPr/>
        </p:nvSpPr>
        <p:spPr>
          <a:xfrm>
            <a:off x="401091" y="1123295"/>
            <a:ext cx="923651" cy="335156"/>
          </a:xfrm>
          <a:prstGeom prst="rect">
            <a:avLst/>
          </a:prstGeom>
          <a:noFill/>
        </p:spPr>
        <p:txBody>
          <a:bodyPr wrap="none" rtlCol="0">
            <a:spAutoFit/>
          </a:bodyPr>
          <a:lstStyle/>
          <a:p>
            <a:pPr marL="139700" lvl="0">
              <a:lnSpc>
                <a:spcPct val="150000"/>
              </a:lnSpc>
              <a:buClr>
                <a:srgbClr val="666666"/>
              </a:buClr>
              <a:buSzPts val="1400"/>
            </a:pPr>
            <a:r>
              <a:rPr lang="pt-BR" sz="1200" b="1" dirty="0">
                <a:solidFill>
                  <a:schemeClr val="tx1"/>
                </a:solidFill>
                <a:uFill>
                  <a:noFill/>
                </a:uFill>
                <a:hlinkClick r:id="rId20" action="ppaction://hlinksldjump"/>
              </a:rPr>
              <a:t>Clientes</a:t>
            </a:r>
            <a:endParaRPr lang="pt-BR" sz="1200" b="1" dirty="0">
              <a:solidFill>
                <a:schemeClr val="tx1"/>
              </a:solidFill>
            </a:endParaRPr>
          </a:p>
        </p:txBody>
      </p:sp>
      <p:sp>
        <p:nvSpPr>
          <p:cNvPr id="23" name="CaixaDeTexto 22"/>
          <p:cNvSpPr txBox="1"/>
          <p:nvPr/>
        </p:nvSpPr>
        <p:spPr>
          <a:xfrm>
            <a:off x="401091" y="2515460"/>
            <a:ext cx="1021776" cy="335156"/>
          </a:xfrm>
          <a:prstGeom prst="rect">
            <a:avLst/>
          </a:prstGeom>
          <a:noFill/>
        </p:spPr>
        <p:txBody>
          <a:bodyPr wrap="square" rtlCol="0">
            <a:spAutoFit/>
          </a:bodyPr>
          <a:lstStyle/>
          <a:p>
            <a:pPr marL="139700" lvl="0">
              <a:lnSpc>
                <a:spcPct val="150000"/>
              </a:lnSpc>
              <a:buClr>
                <a:srgbClr val="666666"/>
              </a:buClr>
              <a:buSzPts val="1400"/>
            </a:pPr>
            <a:r>
              <a:rPr lang="pt-BR" sz="1200" b="1" dirty="0">
                <a:solidFill>
                  <a:schemeClr val="tx1"/>
                </a:solidFill>
                <a:uFill>
                  <a:noFill/>
                </a:uFill>
                <a:hlinkClick r:id="rId21" action="ppaction://hlinksldjump"/>
              </a:rPr>
              <a:t>Contatos</a:t>
            </a:r>
            <a:endParaRPr lang="pt-BR" sz="1200" b="1" dirty="0">
              <a:solidFill>
                <a:schemeClr val="tx1"/>
              </a:solidFill>
            </a:endParaRPr>
          </a:p>
        </p:txBody>
      </p:sp>
      <p:pic>
        <p:nvPicPr>
          <p:cNvPr id="10" name="Imagem 9">
            <a:hlinkClick r:id="rId20"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 y="1023082"/>
            <a:ext cx="604995" cy="604995"/>
          </a:xfrm>
          <a:prstGeom prst="rect">
            <a:avLst/>
          </a:prstGeom>
        </p:spPr>
      </p:pic>
      <p:pic>
        <p:nvPicPr>
          <p:cNvPr id="11" name="Imagem 10">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17229" y="1726397"/>
            <a:ext cx="575767" cy="575767"/>
          </a:xfrm>
          <a:prstGeom prst="rect">
            <a:avLst/>
          </a:prstGeom>
        </p:spPr>
      </p:pic>
      <p:pic>
        <p:nvPicPr>
          <p:cNvPr id="12" name="Imagem 11">
            <a:hlinkClick r:id="rId19"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17229" y="318778"/>
            <a:ext cx="576495" cy="576495"/>
          </a:xfrm>
          <a:prstGeom prst="rect">
            <a:avLst/>
          </a:prstGeom>
        </p:spPr>
      </p:pic>
      <p:sp>
        <p:nvSpPr>
          <p:cNvPr id="3" name="Retângulo 2"/>
          <p:cNvSpPr/>
          <p:nvPr/>
        </p:nvSpPr>
        <p:spPr>
          <a:xfrm>
            <a:off x="302404" y="4570760"/>
            <a:ext cx="672289" cy="400110"/>
          </a:xfrm>
          <a:prstGeom prst="rect">
            <a:avLst/>
          </a:prstGeom>
        </p:spPr>
        <p:txBody>
          <a:bodyPr wrap="square">
            <a:spAutoFit/>
          </a:bodyPr>
          <a:lstStyle/>
          <a:p>
            <a:pPr lvl="0"/>
            <a:r>
              <a:rPr lang="en" sz="2000" b="1" dirty="0">
                <a:solidFill>
                  <a:schemeClr val="lt1"/>
                </a:solidFill>
                <a:latin typeface="Montserrat"/>
                <a:ea typeface="Montserrat"/>
                <a:cs typeface="Montserrat"/>
                <a:sym typeface="Montserrat"/>
              </a:rPr>
              <a:t>1.0</a:t>
            </a:r>
          </a:p>
        </p:txBody>
      </p:sp>
      <p:pic>
        <p:nvPicPr>
          <p:cNvPr id="4" name="Imagem 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416" y="2387380"/>
            <a:ext cx="598267" cy="598267"/>
          </a:xfrm>
          <a:prstGeom prst="rect">
            <a:avLst/>
          </a:prstGeom>
        </p:spPr>
      </p:pic>
      <p:sp>
        <p:nvSpPr>
          <p:cNvPr id="18" name="CaixaDeTexto 17"/>
          <p:cNvSpPr txBox="1"/>
          <p:nvPr/>
        </p:nvSpPr>
        <p:spPr>
          <a:xfrm>
            <a:off x="900395" y="1829614"/>
            <a:ext cx="1021776" cy="369332"/>
          </a:xfrm>
          <a:prstGeom prst="rect">
            <a:avLst/>
          </a:prstGeom>
          <a:noFill/>
        </p:spPr>
        <p:txBody>
          <a:bodyPr wrap="square" rtlCol="0">
            <a:spAutoFit/>
          </a:bodyPr>
          <a:lstStyle/>
          <a:p>
            <a:pPr marL="139700" lvl="0">
              <a:lnSpc>
                <a:spcPct val="150000"/>
              </a:lnSpc>
              <a:buClr>
                <a:srgbClr val="666666"/>
              </a:buClr>
              <a:buSzPts val="1400"/>
            </a:pPr>
            <a:r>
              <a:rPr lang="pt-BR" sz="1200" b="1" dirty="0">
                <a:solidFill>
                  <a:schemeClr val="tx1"/>
                </a:solidFill>
                <a:uFill>
                  <a:noFill/>
                </a:uFill>
                <a:hlinkClick r:id="rId23" action="ppaction://hlinksldjump"/>
              </a:rPr>
              <a:t>Parceiros</a:t>
            </a:r>
            <a:endParaRPr lang="pt-BR" sz="12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24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15738"/>
          <a:stretch/>
        </p:blipFill>
        <p:spPr>
          <a:xfrm>
            <a:off x="0" y="-42850"/>
            <a:ext cx="2887032" cy="5229300"/>
          </a:xfrm>
          <a:prstGeom prst="rect">
            <a:avLst/>
          </a:prstGeom>
        </p:spPr>
      </p:pic>
      <p:cxnSp>
        <p:nvCxnSpPr>
          <p:cNvPr id="251" name="Google Shape;251;p38"/>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252" name="Google Shape;252;p38"/>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254" name="Google Shape;254;p38"/>
          <p:cNvSpPr/>
          <p:nvPr/>
        </p:nvSpPr>
        <p:spPr>
          <a:xfrm>
            <a:off x="3112675" y="361950"/>
            <a:ext cx="1945886" cy="468560"/>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472C4"/>
              </a:solidFill>
              <a:latin typeface="Montserrat"/>
              <a:ea typeface="Montserrat"/>
              <a:cs typeface="Montserrat"/>
              <a:sym typeface="Montserrat"/>
            </a:endParaRPr>
          </a:p>
        </p:txBody>
      </p:sp>
      <p:sp>
        <p:nvSpPr>
          <p:cNvPr id="255" name="Google Shape;255;p38"/>
          <p:cNvSpPr txBox="1"/>
          <p:nvPr/>
        </p:nvSpPr>
        <p:spPr>
          <a:xfrm>
            <a:off x="3139574" y="197638"/>
            <a:ext cx="1918987" cy="771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Pecuário</a:t>
            </a:r>
            <a:endParaRPr sz="3200" b="1" dirty="0">
              <a:solidFill>
                <a:srgbClr val="2D68B1"/>
              </a:solidFill>
              <a:latin typeface="Raleway"/>
              <a:ea typeface="Raleway"/>
              <a:cs typeface="Raleway"/>
              <a:sym typeface="Raleway"/>
            </a:endParaRPr>
          </a:p>
        </p:txBody>
      </p:sp>
      <p:sp>
        <p:nvSpPr>
          <p:cNvPr id="256" name="Google Shape;256;p38"/>
          <p:cNvSpPr/>
          <p:nvPr/>
        </p:nvSpPr>
        <p:spPr>
          <a:xfrm>
            <a:off x="3112675" y="1338275"/>
            <a:ext cx="108182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txBox="1"/>
          <p:nvPr/>
        </p:nvSpPr>
        <p:spPr>
          <a:xfrm>
            <a:off x="3166344" y="1271834"/>
            <a:ext cx="2080112"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pic>
        <p:nvPicPr>
          <p:cNvPr id="258" name="Google Shape;258;p38"/>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259" name="Google Shape;259;p38"/>
          <p:cNvCxnSpPr/>
          <p:nvPr/>
        </p:nvCxnSpPr>
        <p:spPr>
          <a:xfrm rot="10800000" flipH="1">
            <a:off x="3139575" y="171627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60" name="Google Shape;260;p38"/>
          <p:cNvCxnSpPr/>
          <p:nvPr/>
        </p:nvCxnSpPr>
        <p:spPr>
          <a:xfrm flipH="1">
            <a:off x="3142675" y="1724300"/>
            <a:ext cx="276000" cy="4500"/>
          </a:xfrm>
          <a:prstGeom prst="straightConnector1">
            <a:avLst/>
          </a:prstGeom>
          <a:noFill/>
          <a:ln w="28575" cap="flat" cmpd="sng">
            <a:solidFill>
              <a:srgbClr val="308BCA"/>
            </a:solidFill>
            <a:prstDash val="solid"/>
            <a:round/>
            <a:headEnd type="none" w="med" len="med"/>
            <a:tailEnd type="none" w="med" len="med"/>
          </a:ln>
        </p:spPr>
      </p:cxnSp>
      <p:sp>
        <p:nvSpPr>
          <p:cNvPr id="261" name="Google Shape;261;p38"/>
          <p:cNvSpPr txBox="1"/>
          <p:nvPr/>
        </p:nvSpPr>
        <p:spPr>
          <a:xfrm>
            <a:off x="3166344" y="1726550"/>
            <a:ext cx="5613672" cy="1966200"/>
          </a:xfrm>
          <a:prstGeom prst="rect">
            <a:avLst/>
          </a:prstGeom>
          <a:noFill/>
          <a:ln>
            <a:noFill/>
          </a:ln>
        </p:spPr>
        <p:txBody>
          <a:bodyPr spcFirstLastPara="1" wrap="square" lIns="91425" tIns="91425" rIns="91425" bIns="91425" anchor="t" anchorCtr="0">
            <a:noAutofit/>
          </a:bodyPr>
          <a:lstStyle/>
          <a:p>
            <a:pPr algn="just">
              <a:lnSpc>
                <a:spcPct val="115000"/>
              </a:lnSpc>
              <a:buClr>
                <a:schemeClr val="dk1"/>
              </a:buClr>
            </a:pPr>
            <a:r>
              <a:rPr lang="pt-BR" dirty="0">
                <a:latin typeface="Montserrat" panose="02000505000000020004" pitchFamily="2" charset="0"/>
              </a:rPr>
              <a:t>    Esse seguro tem por objetivo garantir o pagamento de indenização em caso de morte do animal destinado, exclusivamente ao consumo, produção, cria, recria, engorda ou trabalho por tração. </a:t>
            </a:r>
          </a:p>
          <a:p>
            <a:pPr marL="0" lvl="0" indent="0" algn="just" rtl="0">
              <a:lnSpc>
                <a:spcPct val="115000"/>
              </a:lnSpc>
              <a:spcBef>
                <a:spcPts val="0"/>
              </a:spcBef>
              <a:spcAft>
                <a:spcPts val="0"/>
              </a:spcAft>
              <a:buClr>
                <a:schemeClr val="dk1"/>
              </a:buClr>
              <a:buFont typeface="Arial"/>
              <a:buNone/>
            </a:pPr>
            <a:endParaRPr dirty="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262" name="Google Shape;262;p38"/>
          <p:cNvSpPr txBox="1"/>
          <p:nvPr/>
        </p:nvSpPr>
        <p:spPr>
          <a:xfrm>
            <a:off x="275518" y="44168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14.0</a:t>
            </a:r>
            <a:endParaRPr sz="1800" b="1" dirty="0">
              <a:solidFill>
                <a:schemeClr val="lt1"/>
              </a:solidFill>
              <a:latin typeface="Montserrat"/>
              <a:ea typeface="Montserrat"/>
              <a:cs typeface="Montserrat"/>
              <a:sym typeface="Montserrat"/>
            </a:endParaRPr>
          </a:p>
        </p:txBody>
      </p:sp>
      <p:pic>
        <p:nvPicPr>
          <p:cNvPr id="263" name="Google Shape;263;p38">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264" name="Google Shape;264;p38">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
        <p:nvSpPr>
          <p:cNvPr id="20" name="Retângulo 19"/>
          <p:cNvSpPr/>
          <p:nvPr/>
        </p:nvSpPr>
        <p:spPr>
          <a:xfrm>
            <a:off x="3139574" y="3033067"/>
            <a:ext cx="1350627" cy="306988"/>
          </a:xfrm>
          <a:prstGeom prst="rect">
            <a:avLst/>
          </a:prstGeom>
          <a:solidFill>
            <a:srgbClr val="2A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22410" y="3007874"/>
            <a:ext cx="1069524" cy="307777"/>
          </a:xfrm>
          <a:prstGeom prst="rect">
            <a:avLst/>
          </a:prstGeom>
          <a:noFill/>
        </p:spPr>
        <p:txBody>
          <a:bodyPr wrap="none" rtlCol="0">
            <a:spAutoFit/>
          </a:bodyPr>
          <a:lstStyle/>
          <a:p>
            <a:r>
              <a:rPr lang="pt-BR" dirty="0">
                <a:solidFill>
                  <a:schemeClr val="bg1"/>
                </a:solidFill>
              </a:rPr>
              <a:t>Coberturas</a:t>
            </a:r>
          </a:p>
        </p:txBody>
      </p:sp>
      <p:cxnSp>
        <p:nvCxnSpPr>
          <p:cNvPr id="22" name="Conector reto 21"/>
          <p:cNvCxnSpPr/>
          <p:nvPr/>
        </p:nvCxnSpPr>
        <p:spPr>
          <a:xfrm flipV="1">
            <a:off x="3166344" y="3506744"/>
            <a:ext cx="277200" cy="1595"/>
          </a:xfrm>
          <a:prstGeom prst="line">
            <a:avLst/>
          </a:prstGeom>
          <a:ln w="28575">
            <a:solidFill>
              <a:srgbClr val="308BCA"/>
            </a:solidFill>
          </a:ln>
        </p:spPr>
        <p:style>
          <a:lnRef idx="1">
            <a:schemeClr val="accent5"/>
          </a:lnRef>
          <a:fillRef idx="0">
            <a:schemeClr val="accent5"/>
          </a:fillRef>
          <a:effectRef idx="0">
            <a:schemeClr val="accent5"/>
          </a:effectRef>
          <a:fontRef idx="minor">
            <a:schemeClr val="tx1"/>
          </a:fontRef>
        </p:style>
      </p:cxnSp>
      <p:cxnSp>
        <p:nvCxnSpPr>
          <p:cNvPr id="23" name="Conector reto 22"/>
          <p:cNvCxnSpPr/>
          <p:nvPr/>
        </p:nvCxnSpPr>
        <p:spPr>
          <a:xfrm>
            <a:off x="3166344" y="3498355"/>
            <a:ext cx="0" cy="291600"/>
          </a:xfrm>
          <a:prstGeom prst="line">
            <a:avLst/>
          </a:prstGeom>
          <a:ln w="28575">
            <a:solidFill>
              <a:srgbClr val="308BCA"/>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3222409" y="3506744"/>
            <a:ext cx="5581276" cy="738664"/>
          </a:xfrm>
          <a:prstGeom prst="rect">
            <a:avLst/>
          </a:prstGeom>
        </p:spPr>
        <p:txBody>
          <a:bodyPr wrap="square">
            <a:spAutoFit/>
          </a:bodyPr>
          <a:lstStyle/>
          <a:p>
            <a:pPr marL="285750" indent="-285750">
              <a:buFont typeface="Arial" panose="020B0604020202020204" pitchFamily="34" charset="0"/>
              <a:buChar char="•"/>
            </a:pPr>
            <a:r>
              <a:rPr lang="pt-BR" dirty="0">
                <a:latin typeface="Montserrat" panose="02000505000000020004" pitchFamily="2" charset="0"/>
              </a:rPr>
              <a:t>Se destina a Produtores, Agropecuaristas, Cooperativas de Produtores e Pecuaristas.</a:t>
            </a:r>
          </a:p>
          <a:p>
            <a:pPr marL="285750" indent="-285750">
              <a:buFont typeface="Arial" panose="020B0604020202020204" pitchFamily="34" charset="0"/>
              <a:buChar char="•"/>
            </a:pPr>
            <a:endParaRPr lang="pt-BR" dirty="0">
              <a:latin typeface="Montserrat" panose="02000505000000020004" pitchFamily="2" charset="0"/>
            </a:endParaRPr>
          </a:p>
        </p:txBody>
      </p:sp>
      <p:pic>
        <p:nvPicPr>
          <p:cNvPr id="24" name="Google Shape;242;p37">
            <a:hlinkClick r:id="" action="ppaction://hlinkshowjump?jump=nextslide"/>
          </p:cNvPr>
          <p:cNvPicPr preferRelativeResize="0"/>
          <p:nvPr/>
        </p:nvPicPr>
        <p:blipFill>
          <a:blip r:embed="rId7">
            <a:alphaModFix/>
          </a:blip>
          <a:stretch>
            <a:fillRect/>
          </a:stretch>
        </p:blipFill>
        <p:spPr>
          <a:xfrm>
            <a:off x="6150083" y="4572496"/>
            <a:ext cx="1199174" cy="674576"/>
          </a:xfrm>
          <a:prstGeom prst="rect">
            <a:avLst/>
          </a:prstGeom>
          <a:noFill/>
          <a:ln>
            <a:noFill/>
          </a:ln>
        </p:spPr>
      </p:pic>
    </p:spTree>
    <p:extLst>
      <p:ext uri="{BB962C8B-B14F-4D97-AF65-F5344CB8AC3E}">
        <p14:creationId xmlns:p14="http://schemas.microsoft.com/office/powerpoint/2010/main" val="2384681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336"/>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8625" r="5815"/>
          <a:stretch/>
        </p:blipFill>
        <p:spPr>
          <a:xfrm>
            <a:off x="-238124" y="-31000"/>
            <a:ext cx="3080551" cy="5229300"/>
          </a:xfrm>
          <a:prstGeom prst="rect">
            <a:avLst/>
          </a:prstGeom>
        </p:spPr>
      </p:pic>
      <p:cxnSp>
        <p:nvCxnSpPr>
          <p:cNvPr id="338" name="Google Shape;338;p42"/>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339" name="Google Shape;339;p42"/>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340" name="Google Shape;340;p42"/>
          <p:cNvSpPr txBox="1"/>
          <p:nvPr/>
        </p:nvSpPr>
        <p:spPr>
          <a:xfrm>
            <a:off x="3145100" y="1756946"/>
            <a:ext cx="46863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2D68B1"/>
                </a:solidFill>
                <a:latin typeface="Raleway"/>
                <a:ea typeface="Raleway"/>
                <a:cs typeface="Raleway"/>
                <a:sym typeface="Raleway"/>
              </a:rPr>
              <a:t>OBRIGADO!</a:t>
            </a:r>
            <a:endParaRPr sz="3200" b="1">
              <a:solidFill>
                <a:srgbClr val="2D68B1"/>
              </a:solidFill>
              <a:latin typeface="Raleway"/>
              <a:ea typeface="Raleway"/>
              <a:cs typeface="Raleway"/>
              <a:sym typeface="Raleway"/>
            </a:endParaRPr>
          </a:p>
        </p:txBody>
      </p:sp>
      <p:sp>
        <p:nvSpPr>
          <p:cNvPr id="341" name="Google Shape;341;p42"/>
          <p:cNvSpPr txBox="1"/>
          <p:nvPr/>
        </p:nvSpPr>
        <p:spPr>
          <a:xfrm>
            <a:off x="3145100" y="2419425"/>
            <a:ext cx="37530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Estamos à disposição</a:t>
            </a:r>
            <a:endParaRPr>
              <a:latin typeface="Montserrat"/>
              <a:ea typeface="Montserrat"/>
              <a:cs typeface="Montserrat"/>
              <a:sym typeface="Montserrat"/>
            </a:endParaRPr>
          </a:p>
        </p:txBody>
      </p:sp>
      <p:pic>
        <p:nvPicPr>
          <p:cNvPr id="342" name="Google Shape;342;p42"/>
          <p:cNvPicPr preferRelativeResize="0"/>
          <p:nvPr/>
        </p:nvPicPr>
        <p:blipFill rotWithShape="1">
          <a:blip r:embed="rId4">
            <a:alphaModFix/>
          </a:blip>
          <a:srcRect/>
          <a:stretch/>
        </p:blipFill>
        <p:spPr>
          <a:xfrm>
            <a:off x="8153400" y="204550"/>
            <a:ext cx="918975" cy="1048299"/>
          </a:xfrm>
          <a:prstGeom prst="rect">
            <a:avLst/>
          </a:prstGeom>
          <a:noFill/>
          <a:ln>
            <a:noFill/>
          </a:ln>
        </p:spPr>
      </p:pic>
      <p:pic>
        <p:nvPicPr>
          <p:cNvPr id="343" name="Google Shape;343;p42">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344" name="Google Shape;344;p42">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rgbClr val="2D68B1"/>
                </a:solidFill>
                <a:latin typeface="Raleway"/>
                <a:ea typeface="Raleway"/>
                <a:cs typeface="Raleway"/>
                <a:sym typeface="Raleway"/>
              </a:rPr>
              <a:t>MENU PRINCIPAL</a:t>
            </a:r>
            <a:endParaRPr sz="1000" b="1" dirty="0">
              <a:solidFill>
                <a:srgbClr val="2D68B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31"/>
        <p:cNvGrpSpPr/>
        <p:nvPr/>
      </p:nvGrpSpPr>
      <p:grpSpPr>
        <a:xfrm>
          <a:off x="0" y="0"/>
          <a:ext cx="0" cy="0"/>
          <a:chOff x="0" y="0"/>
          <a:chExt cx="0" cy="0"/>
        </a:xfrm>
      </p:grpSpPr>
      <p:sp>
        <p:nvSpPr>
          <p:cNvPr id="132" name="Google Shape;132;p33"/>
          <p:cNvSpPr txBox="1"/>
          <p:nvPr/>
        </p:nvSpPr>
        <p:spPr>
          <a:xfrm>
            <a:off x="3268301" y="131083"/>
            <a:ext cx="2780161"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Quem Somos</a:t>
            </a:r>
            <a:endParaRPr sz="3200" b="1" dirty="0">
              <a:solidFill>
                <a:srgbClr val="2D68B1"/>
              </a:solidFill>
              <a:latin typeface="Raleway"/>
              <a:ea typeface="Raleway"/>
              <a:cs typeface="Raleway"/>
              <a:sym typeface="Raleway"/>
            </a:endParaRPr>
          </a:p>
        </p:txBody>
      </p:sp>
      <p:sp>
        <p:nvSpPr>
          <p:cNvPr id="133" name="Google Shape;133;p33"/>
          <p:cNvSpPr/>
          <p:nvPr/>
        </p:nvSpPr>
        <p:spPr>
          <a:xfrm>
            <a:off x="3149731" y="267019"/>
            <a:ext cx="3043825" cy="547438"/>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3"/>
          <p:cNvSpPr txBox="1"/>
          <p:nvPr/>
        </p:nvSpPr>
        <p:spPr>
          <a:xfrm>
            <a:off x="3203725" y="1589063"/>
            <a:ext cx="5771100" cy="1603500"/>
          </a:xfrm>
          <a:prstGeom prst="rect">
            <a:avLst/>
          </a:prstGeom>
          <a:noFill/>
          <a:ln>
            <a:noFill/>
          </a:ln>
        </p:spPr>
        <p:txBody>
          <a:bodyPr spcFirstLastPara="1" wrap="square" lIns="91425" tIns="91425" rIns="91425" bIns="91425" anchor="t" anchorCtr="0">
            <a:noAutofit/>
          </a:bodyPr>
          <a:lstStyle/>
          <a:p>
            <a:pPr algn="just"/>
            <a:r>
              <a:rPr lang="pt-BR" b="1" dirty="0">
                <a:latin typeface="Malgun Gothic" panose="020B0503020000020004" pitchFamily="34" charset="-127"/>
                <a:ea typeface="Malgun Gothic" panose="020B0503020000020004" pitchFamily="34" charset="-127"/>
              </a:rPr>
              <a:t>Fundada a partir de profissionais com grandes experiências no mercado financeiro e securitário, a EB Finanças &amp; Seguros surgiu com ideias inovadoras garantindo soluções adequadas aos seus clientes.</a:t>
            </a:r>
          </a:p>
        </p:txBody>
      </p:sp>
      <p:sp>
        <p:nvSpPr>
          <p:cNvPr id="135" name="Google Shape;135;p33"/>
          <p:cNvSpPr/>
          <p:nvPr/>
        </p:nvSpPr>
        <p:spPr>
          <a:xfrm>
            <a:off x="3112675" y="1170825"/>
            <a:ext cx="1517626"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3"/>
          <p:cNvSpPr txBox="1"/>
          <p:nvPr/>
        </p:nvSpPr>
        <p:spPr>
          <a:xfrm>
            <a:off x="3105298" y="1110225"/>
            <a:ext cx="1517626"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500" dirty="0">
                <a:solidFill>
                  <a:schemeClr val="lt1"/>
                </a:solidFill>
                <a:latin typeface="Montserrat"/>
                <a:ea typeface="Montserrat"/>
                <a:cs typeface="Montserrat"/>
                <a:sym typeface="Montserrat"/>
              </a:rPr>
              <a:t>Quem somos</a:t>
            </a:r>
            <a:endParaRPr sz="1500" dirty="0">
              <a:solidFill>
                <a:schemeClr val="lt1"/>
              </a:solidFill>
              <a:latin typeface="Montserrat"/>
              <a:ea typeface="Montserrat"/>
              <a:cs typeface="Montserrat"/>
              <a:sym typeface="Montserrat"/>
            </a:endParaRPr>
          </a:p>
        </p:txBody>
      </p:sp>
      <p:cxnSp>
        <p:nvCxnSpPr>
          <p:cNvPr id="138" name="Google Shape;138;p33"/>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39" name="Google Shape;139;p33"/>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pic>
        <p:nvPicPr>
          <p:cNvPr id="140" name="Google Shape;140;p33"/>
          <p:cNvPicPr preferRelativeResize="0"/>
          <p:nvPr/>
        </p:nvPicPr>
        <p:blipFill rotWithShape="1">
          <a:blip r:embed="rId3">
            <a:alphaModFix/>
          </a:blip>
          <a:srcRect/>
          <a:stretch/>
        </p:blipFill>
        <p:spPr>
          <a:xfrm>
            <a:off x="8318999" y="4279800"/>
            <a:ext cx="648600" cy="739875"/>
          </a:xfrm>
          <a:prstGeom prst="rect">
            <a:avLst/>
          </a:prstGeom>
          <a:noFill/>
          <a:ln>
            <a:noFill/>
          </a:ln>
        </p:spPr>
      </p:pic>
      <p:sp>
        <p:nvSpPr>
          <p:cNvPr id="141" name="Google Shape;141;p33"/>
          <p:cNvSpPr/>
          <p:nvPr/>
        </p:nvSpPr>
        <p:spPr>
          <a:xfrm>
            <a:off x="3112674" y="2687800"/>
            <a:ext cx="20307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3"/>
          <p:cNvSpPr txBox="1"/>
          <p:nvPr/>
        </p:nvSpPr>
        <p:spPr>
          <a:xfrm>
            <a:off x="3285949" y="2647393"/>
            <a:ext cx="22023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Montserrat"/>
                <a:ea typeface="Montserrat"/>
                <a:cs typeface="Montserrat"/>
                <a:sym typeface="Montserrat"/>
              </a:rPr>
              <a:t>Pilares principais</a:t>
            </a:r>
            <a:endParaRPr dirty="0">
              <a:solidFill>
                <a:schemeClr val="lt1"/>
              </a:solidFill>
              <a:latin typeface="Montserrat"/>
              <a:ea typeface="Montserrat"/>
              <a:cs typeface="Montserrat"/>
              <a:sym typeface="Montserrat"/>
            </a:endParaRPr>
          </a:p>
        </p:txBody>
      </p:sp>
      <p:cxnSp>
        <p:nvCxnSpPr>
          <p:cNvPr id="143" name="Google Shape;143;p33"/>
          <p:cNvCxnSpPr/>
          <p:nvPr/>
        </p:nvCxnSpPr>
        <p:spPr>
          <a:xfrm rot="10800000" flipH="1">
            <a:off x="3153986" y="1589063"/>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4" name="Google Shape;144;p33"/>
          <p:cNvCxnSpPr/>
          <p:nvPr/>
        </p:nvCxnSpPr>
        <p:spPr>
          <a:xfrm flipH="1">
            <a:off x="3156743" y="1590314"/>
            <a:ext cx="276000" cy="4500"/>
          </a:xfrm>
          <a:prstGeom prst="straightConnector1">
            <a:avLst/>
          </a:prstGeom>
          <a:noFill/>
          <a:ln w="28575" cap="flat" cmpd="sng">
            <a:solidFill>
              <a:srgbClr val="308BCA"/>
            </a:solidFill>
            <a:prstDash val="solid"/>
            <a:round/>
            <a:headEnd type="none" w="med" len="med"/>
            <a:tailEnd type="none" w="med" len="med"/>
          </a:ln>
        </p:spPr>
      </p:cxnSp>
      <p:cxnSp>
        <p:nvCxnSpPr>
          <p:cNvPr id="145" name="Google Shape;145;p33"/>
          <p:cNvCxnSpPr/>
          <p:nvPr/>
        </p:nvCxnSpPr>
        <p:spPr>
          <a:xfrm rot="10800000" flipH="1">
            <a:off x="3169320" y="3116901"/>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6" name="Google Shape;146;p33"/>
          <p:cNvCxnSpPr/>
          <p:nvPr/>
        </p:nvCxnSpPr>
        <p:spPr>
          <a:xfrm flipH="1">
            <a:off x="3161356" y="3116901"/>
            <a:ext cx="276000" cy="4500"/>
          </a:xfrm>
          <a:prstGeom prst="straightConnector1">
            <a:avLst/>
          </a:prstGeom>
          <a:noFill/>
          <a:ln w="28575" cap="flat" cmpd="sng">
            <a:solidFill>
              <a:srgbClr val="308BCA"/>
            </a:solidFill>
            <a:prstDash val="solid"/>
            <a:round/>
            <a:headEnd type="none" w="med" len="med"/>
            <a:tailEnd type="none" w="med" len="med"/>
          </a:ln>
        </p:spPr>
      </p:cxnSp>
      <p:sp>
        <p:nvSpPr>
          <p:cNvPr id="149" name="Google Shape;149;p33"/>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bg1"/>
                </a:solidFill>
                <a:latin typeface="Montserrat"/>
                <a:ea typeface="Montserrat"/>
                <a:cs typeface="Montserrat"/>
                <a:sym typeface="Montserrat"/>
              </a:rPr>
              <a:t>1.1</a:t>
            </a:r>
            <a:endParaRPr sz="1800" b="1" dirty="0">
              <a:solidFill>
                <a:schemeClr val="bg1"/>
              </a:solidFill>
              <a:latin typeface="Montserrat"/>
              <a:ea typeface="Montserrat"/>
              <a:cs typeface="Montserrat"/>
              <a:sym typeface="Montserrat"/>
            </a:endParaRPr>
          </a:p>
        </p:txBody>
      </p:sp>
      <p:pic>
        <p:nvPicPr>
          <p:cNvPr id="150" name="Google Shape;150;p33">
            <a:hlinkClick r:id="rId4" action="ppaction://hlinksldjump"/>
          </p:cNvPr>
          <p:cNvPicPr preferRelativeResize="0"/>
          <p:nvPr/>
        </p:nvPicPr>
        <p:blipFill>
          <a:blip r:embed="rId5">
            <a:alphaModFix/>
          </a:blip>
          <a:stretch>
            <a:fillRect/>
          </a:stretch>
        </p:blipFill>
        <p:spPr>
          <a:xfrm>
            <a:off x="3782500" y="4670370"/>
            <a:ext cx="847801" cy="478829"/>
          </a:xfrm>
          <a:prstGeom prst="rect">
            <a:avLst/>
          </a:prstGeom>
          <a:noFill/>
          <a:ln>
            <a:noFill/>
          </a:ln>
        </p:spPr>
      </p:pic>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27" y="317825"/>
            <a:ext cx="1869496" cy="2132582"/>
          </a:xfrm>
          <a:prstGeom prst="rect">
            <a:avLst/>
          </a:prstGeom>
        </p:spPr>
      </p:pic>
      <p:sp>
        <p:nvSpPr>
          <p:cNvPr id="6" name="CaixaDeTexto 5"/>
          <p:cNvSpPr txBox="1"/>
          <p:nvPr/>
        </p:nvSpPr>
        <p:spPr>
          <a:xfrm>
            <a:off x="3205421" y="3174605"/>
            <a:ext cx="1694576" cy="1492716"/>
          </a:xfrm>
          <a:prstGeom prst="rect">
            <a:avLst/>
          </a:prstGeom>
          <a:noFill/>
        </p:spPr>
        <p:txBody>
          <a:bodyPr wrap="square" rtlCol="0">
            <a:spAutoFit/>
          </a:bodyPr>
          <a:lstStyle/>
          <a:p>
            <a:r>
              <a:rPr lang="pt-BR" b="1" dirty="0">
                <a:latin typeface="Malgun Gothic" panose="020B0503020000020004" pitchFamily="34" charset="-127"/>
                <a:ea typeface="Malgun Gothic" panose="020B0503020000020004" pitchFamily="34" charset="-127"/>
              </a:rPr>
              <a:t>       Missão: </a:t>
            </a:r>
          </a:p>
          <a:p>
            <a:r>
              <a:rPr lang="pt-BR" sz="1050" b="1" dirty="0">
                <a:latin typeface="Malgun Gothic" panose="020B0503020000020004" pitchFamily="34" charset="-127"/>
                <a:ea typeface="Malgun Gothic" panose="020B0503020000020004" pitchFamily="34" charset="-127"/>
              </a:rPr>
              <a:t>Garantir Segurança e Tranquilidade ao Cliente oferecendo a melhor solução de proteção patrimonial e vida. </a:t>
            </a:r>
          </a:p>
          <a:p>
            <a:endParaRPr lang="pt-BR" dirty="0"/>
          </a:p>
        </p:txBody>
      </p:sp>
      <p:sp>
        <p:nvSpPr>
          <p:cNvPr id="7" name="CaixaDeTexto 6"/>
          <p:cNvSpPr txBox="1"/>
          <p:nvPr/>
        </p:nvSpPr>
        <p:spPr>
          <a:xfrm>
            <a:off x="5213875" y="3217836"/>
            <a:ext cx="1750800" cy="954107"/>
          </a:xfrm>
          <a:prstGeom prst="rect">
            <a:avLst/>
          </a:prstGeom>
          <a:noFill/>
        </p:spPr>
        <p:txBody>
          <a:bodyPr wrap="square" rtlCol="0">
            <a:spAutoFit/>
          </a:bodyPr>
          <a:lstStyle/>
          <a:p>
            <a:r>
              <a:rPr lang="pt-BR" b="1" dirty="0">
                <a:latin typeface="Malgun Gothic" panose="020B0503020000020004" pitchFamily="34" charset="-127"/>
                <a:ea typeface="Malgun Gothic" panose="020B0503020000020004" pitchFamily="34" charset="-127"/>
              </a:rPr>
              <a:t>         Visão: </a:t>
            </a:r>
          </a:p>
          <a:p>
            <a:r>
              <a:rPr lang="pt-BR" sz="1050" b="1" dirty="0">
                <a:latin typeface="Malgun Gothic" panose="020B0503020000020004" pitchFamily="34" charset="-127"/>
                <a:ea typeface="Malgun Gothic" panose="020B0503020000020004" pitchFamily="34" charset="-127"/>
              </a:rPr>
              <a:t>Compromisso com a excelência na oferta de soluções em seguros e finanças. </a:t>
            </a:r>
          </a:p>
        </p:txBody>
      </p:sp>
      <p:sp>
        <p:nvSpPr>
          <p:cNvPr id="8" name="CaixaDeTexto 7"/>
          <p:cNvSpPr txBox="1"/>
          <p:nvPr/>
        </p:nvSpPr>
        <p:spPr>
          <a:xfrm>
            <a:off x="7202931" y="3206622"/>
            <a:ext cx="1459684" cy="792525"/>
          </a:xfrm>
          <a:prstGeom prst="rect">
            <a:avLst/>
          </a:prstGeom>
          <a:noFill/>
        </p:spPr>
        <p:txBody>
          <a:bodyPr wrap="square" rtlCol="0">
            <a:spAutoFit/>
          </a:bodyPr>
          <a:lstStyle/>
          <a:p>
            <a:r>
              <a:rPr lang="pt-BR" b="1" dirty="0">
                <a:latin typeface="Malgun Gothic" panose="020B0503020000020004" pitchFamily="34" charset="-127"/>
                <a:ea typeface="Malgun Gothic" panose="020B0503020000020004" pitchFamily="34" charset="-127"/>
              </a:rPr>
              <a:t>     Valores:</a:t>
            </a:r>
          </a:p>
          <a:p>
            <a:r>
              <a:rPr lang="pt-BR" sz="1050" b="1" dirty="0">
                <a:latin typeface="Malgun Gothic" panose="020B0503020000020004" pitchFamily="34" charset="-127"/>
                <a:ea typeface="Malgun Gothic" panose="020B0503020000020004" pitchFamily="34" charset="-127"/>
              </a:rPr>
              <a:t>Performance com Respeito e Responsabilidade</a:t>
            </a:r>
          </a:p>
        </p:txBody>
      </p:sp>
      <p:pic>
        <p:nvPicPr>
          <p:cNvPr id="11" name="Image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28" y="2497182"/>
            <a:ext cx="536464" cy="536464"/>
          </a:xfrm>
          <a:prstGeom prst="rect">
            <a:avLst/>
          </a:prstGeom>
        </p:spPr>
      </p:pic>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64" y="2990122"/>
            <a:ext cx="455428" cy="455428"/>
          </a:xfrm>
          <a:prstGeom prst="rect">
            <a:avLst/>
          </a:prstGeom>
        </p:spPr>
      </p:pic>
      <p:pic>
        <p:nvPicPr>
          <p:cNvPr id="14" name="Image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14" y="3364707"/>
            <a:ext cx="516396" cy="516396"/>
          </a:xfrm>
          <a:prstGeom prst="rect">
            <a:avLst/>
          </a:prstGeom>
        </p:spPr>
      </p:pic>
      <p:pic>
        <p:nvPicPr>
          <p:cNvPr id="15" name="Imagem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95459" y="4034561"/>
            <a:ext cx="219357" cy="219357"/>
          </a:xfrm>
          <a:prstGeom prst="rect">
            <a:avLst/>
          </a:prstGeom>
        </p:spPr>
      </p:pic>
      <p:sp>
        <p:nvSpPr>
          <p:cNvPr id="16" name="CaixaDeTexto 15"/>
          <p:cNvSpPr txBox="1"/>
          <p:nvPr/>
        </p:nvSpPr>
        <p:spPr>
          <a:xfrm>
            <a:off x="534487" y="4021130"/>
            <a:ext cx="1519968" cy="246221"/>
          </a:xfrm>
          <a:prstGeom prst="rect">
            <a:avLst/>
          </a:prstGeom>
          <a:noFill/>
        </p:spPr>
        <p:txBody>
          <a:bodyPr wrap="none" rtlCol="0">
            <a:spAutoFit/>
          </a:bodyPr>
          <a:lstStyle/>
          <a:p>
            <a:r>
              <a:rPr lang="pt-BR" sz="1000" dirty="0"/>
              <a:t>www.ebseguros.com.br</a:t>
            </a:r>
          </a:p>
        </p:txBody>
      </p:sp>
      <p:sp>
        <p:nvSpPr>
          <p:cNvPr id="17" name="CaixaDeTexto 16"/>
          <p:cNvSpPr txBox="1"/>
          <p:nvPr/>
        </p:nvSpPr>
        <p:spPr>
          <a:xfrm>
            <a:off x="485202" y="2704239"/>
            <a:ext cx="864339" cy="246221"/>
          </a:xfrm>
          <a:prstGeom prst="rect">
            <a:avLst/>
          </a:prstGeom>
          <a:noFill/>
        </p:spPr>
        <p:txBody>
          <a:bodyPr wrap="none" rtlCol="0">
            <a:spAutoFit/>
          </a:bodyPr>
          <a:lstStyle/>
          <a:p>
            <a:r>
              <a:rPr lang="pt-BR" sz="1000" dirty="0"/>
              <a:t>EB Seguros</a:t>
            </a:r>
          </a:p>
        </p:txBody>
      </p:sp>
      <p:sp>
        <p:nvSpPr>
          <p:cNvPr id="18" name="CaixaDeTexto 17"/>
          <p:cNvSpPr txBox="1"/>
          <p:nvPr/>
        </p:nvSpPr>
        <p:spPr>
          <a:xfrm>
            <a:off x="481385" y="3083512"/>
            <a:ext cx="979755" cy="246221"/>
          </a:xfrm>
          <a:prstGeom prst="rect">
            <a:avLst/>
          </a:prstGeom>
          <a:noFill/>
        </p:spPr>
        <p:txBody>
          <a:bodyPr wrap="none" rtlCol="0">
            <a:spAutoFit/>
          </a:bodyPr>
          <a:lstStyle/>
          <a:p>
            <a:r>
              <a:rPr lang="pt-BR" sz="1000" dirty="0"/>
              <a:t>@</a:t>
            </a:r>
            <a:r>
              <a:rPr lang="pt-BR" sz="1000" dirty="0" err="1"/>
              <a:t>eb_seguros</a:t>
            </a:r>
            <a:endParaRPr lang="pt-BR" sz="1000" dirty="0"/>
          </a:p>
        </p:txBody>
      </p:sp>
      <p:sp>
        <p:nvSpPr>
          <p:cNvPr id="19" name="CaixaDeTexto 18"/>
          <p:cNvSpPr txBox="1"/>
          <p:nvPr/>
        </p:nvSpPr>
        <p:spPr>
          <a:xfrm>
            <a:off x="500498" y="3383795"/>
            <a:ext cx="1055097" cy="553998"/>
          </a:xfrm>
          <a:prstGeom prst="rect">
            <a:avLst/>
          </a:prstGeom>
          <a:noFill/>
        </p:spPr>
        <p:txBody>
          <a:bodyPr wrap="none" rtlCol="0">
            <a:spAutoFit/>
          </a:bodyPr>
          <a:lstStyle/>
          <a:p>
            <a:r>
              <a:rPr lang="pt-BR" sz="1000" dirty="0"/>
              <a:t>(61) 3551-1410</a:t>
            </a:r>
          </a:p>
          <a:p>
            <a:r>
              <a:rPr lang="pt-BR" sz="1000" dirty="0"/>
              <a:t>(34) 3217-9948</a:t>
            </a:r>
          </a:p>
          <a:p>
            <a:r>
              <a:rPr lang="pt-BR" sz="1000" dirty="0"/>
              <a:t>(34) 3217-9949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31"/>
        <p:cNvGrpSpPr/>
        <p:nvPr/>
      </p:nvGrpSpPr>
      <p:grpSpPr>
        <a:xfrm>
          <a:off x="0" y="0"/>
          <a:ext cx="0" cy="0"/>
          <a:chOff x="0" y="0"/>
          <a:chExt cx="0" cy="0"/>
        </a:xfrm>
      </p:grpSpPr>
      <p:sp>
        <p:nvSpPr>
          <p:cNvPr id="132" name="Google Shape;132;p33"/>
          <p:cNvSpPr txBox="1"/>
          <p:nvPr/>
        </p:nvSpPr>
        <p:spPr>
          <a:xfrm>
            <a:off x="3268301" y="131083"/>
            <a:ext cx="2780161"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Contatos</a:t>
            </a:r>
            <a:endParaRPr sz="3200" b="1" dirty="0">
              <a:solidFill>
                <a:srgbClr val="2D68B1"/>
              </a:solidFill>
              <a:latin typeface="Raleway"/>
              <a:ea typeface="Raleway"/>
              <a:cs typeface="Raleway"/>
              <a:sym typeface="Raleway"/>
            </a:endParaRPr>
          </a:p>
        </p:txBody>
      </p:sp>
      <p:sp>
        <p:nvSpPr>
          <p:cNvPr id="133" name="Google Shape;133;p33"/>
          <p:cNvSpPr/>
          <p:nvPr/>
        </p:nvSpPr>
        <p:spPr>
          <a:xfrm>
            <a:off x="2970360" y="267992"/>
            <a:ext cx="2203503" cy="547438"/>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p:nvPr/>
        </p:nvSpPr>
        <p:spPr>
          <a:xfrm>
            <a:off x="2964354" y="1013683"/>
            <a:ext cx="1707325"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3"/>
          <p:cNvSpPr txBox="1"/>
          <p:nvPr/>
        </p:nvSpPr>
        <p:spPr>
          <a:xfrm>
            <a:off x="2929761" y="973157"/>
            <a:ext cx="1830686"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500" dirty="0">
                <a:solidFill>
                  <a:schemeClr val="lt1"/>
                </a:solidFill>
                <a:latin typeface="Montserrat"/>
                <a:ea typeface="Montserrat"/>
                <a:cs typeface="Montserrat"/>
                <a:sym typeface="Montserrat"/>
              </a:rPr>
              <a:t>Unidade Brasília</a:t>
            </a:r>
            <a:endParaRPr sz="1500" dirty="0">
              <a:solidFill>
                <a:schemeClr val="lt1"/>
              </a:solidFill>
              <a:latin typeface="Montserrat"/>
              <a:ea typeface="Montserrat"/>
              <a:cs typeface="Montserrat"/>
              <a:sym typeface="Montserrat"/>
            </a:endParaRPr>
          </a:p>
        </p:txBody>
      </p:sp>
      <p:cxnSp>
        <p:nvCxnSpPr>
          <p:cNvPr id="138" name="Google Shape;138;p33"/>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39" name="Google Shape;139;p33"/>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pic>
        <p:nvPicPr>
          <p:cNvPr id="140" name="Google Shape;140;p33"/>
          <p:cNvPicPr preferRelativeResize="0"/>
          <p:nvPr/>
        </p:nvPicPr>
        <p:blipFill rotWithShape="1">
          <a:blip r:embed="rId3">
            <a:alphaModFix/>
          </a:blip>
          <a:srcRect/>
          <a:stretch/>
        </p:blipFill>
        <p:spPr>
          <a:xfrm>
            <a:off x="8318999" y="4279800"/>
            <a:ext cx="648600" cy="739875"/>
          </a:xfrm>
          <a:prstGeom prst="rect">
            <a:avLst/>
          </a:prstGeom>
          <a:noFill/>
          <a:ln>
            <a:noFill/>
          </a:ln>
        </p:spPr>
      </p:pic>
      <p:sp>
        <p:nvSpPr>
          <p:cNvPr id="141" name="Google Shape;141;p33"/>
          <p:cNvSpPr/>
          <p:nvPr/>
        </p:nvSpPr>
        <p:spPr>
          <a:xfrm>
            <a:off x="2998298" y="2248612"/>
            <a:ext cx="1132242"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3"/>
          <p:cNvSpPr txBox="1"/>
          <p:nvPr/>
        </p:nvSpPr>
        <p:spPr>
          <a:xfrm>
            <a:off x="2974897" y="2220082"/>
            <a:ext cx="1218588"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chemeClr val="lt1"/>
                </a:solidFill>
                <a:latin typeface="Montserrat"/>
                <a:ea typeface="Montserrat"/>
                <a:cs typeface="Montserrat"/>
                <a:sym typeface="Montserrat"/>
              </a:rPr>
              <a:t>Uberlândia</a:t>
            </a:r>
            <a:endParaRPr dirty="0">
              <a:solidFill>
                <a:schemeClr val="lt1"/>
              </a:solidFill>
              <a:latin typeface="Montserrat"/>
              <a:ea typeface="Montserrat"/>
              <a:cs typeface="Montserrat"/>
              <a:sym typeface="Montserrat"/>
            </a:endParaRPr>
          </a:p>
        </p:txBody>
      </p:sp>
      <p:cxnSp>
        <p:nvCxnSpPr>
          <p:cNvPr id="143" name="Google Shape;143;p33"/>
          <p:cNvCxnSpPr/>
          <p:nvPr/>
        </p:nvCxnSpPr>
        <p:spPr>
          <a:xfrm rot="10800000" flipH="1">
            <a:off x="2970360" y="1466639"/>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4" name="Google Shape;144;p33"/>
          <p:cNvCxnSpPr/>
          <p:nvPr/>
        </p:nvCxnSpPr>
        <p:spPr>
          <a:xfrm flipH="1">
            <a:off x="2964239" y="1467890"/>
            <a:ext cx="276000" cy="4500"/>
          </a:xfrm>
          <a:prstGeom prst="straightConnector1">
            <a:avLst/>
          </a:prstGeom>
          <a:noFill/>
          <a:ln w="28575" cap="flat" cmpd="sng">
            <a:solidFill>
              <a:srgbClr val="308BCA"/>
            </a:solidFill>
            <a:prstDash val="solid"/>
            <a:round/>
            <a:headEnd type="none" w="med" len="med"/>
            <a:tailEnd type="none" w="med" len="med"/>
          </a:ln>
        </p:spPr>
      </p:cxnSp>
      <p:cxnSp>
        <p:nvCxnSpPr>
          <p:cNvPr id="145" name="Google Shape;145;p33"/>
          <p:cNvCxnSpPr/>
          <p:nvPr/>
        </p:nvCxnSpPr>
        <p:spPr>
          <a:xfrm rot="10800000" flipH="1">
            <a:off x="3001914" y="2714168"/>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6" name="Google Shape;146;p33"/>
          <p:cNvCxnSpPr/>
          <p:nvPr/>
        </p:nvCxnSpPr>
        <p:spPr>
          <a:xfrm flipH="1">
            <a:off x="2993950" y="2714168"/>
            <a:ext cx="276000" cy="4500"/>
          </a:xfrm>
          <a:prstGeom prst="straightConnector1">
            <a:avLst/>
          </a:prstGeom>
          <a:noFill/>
          <a:ln w="28575" cap="flat" cmpd="sng">
            <a:solidFill>
              <a:srgbClr val="308BCA"/>
            </a:solidFill>
            <a:prstDash val="solid"/>
            <a:round/>
            <a:headEnd type="none" w="med" len="med"/>
            <a:tailEnd type="none" w="med" len="med"/>
          </a:ln>
        </p:spPr>
      </p:cxnSp>
      <p:sp>
        <p:nvSpPr>
          <p:cNvPr id="149" name="Google Shape;149;p33"/>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bg1"/>
                </a:solidFill>
                <a:latin typeface="Montserrat"/>
                <a:ea typeface="Montserrat"/>
                <a:cs typeface="Montserrat"/>
                <a:sym typeface="Montserrat"/>
              </a:rPr>
              <a:t>1.2</a:t>
            </a:r>
            <a:endParaRPr sz="1800" b="1" dirty="0">
              <a:solidFill>
                <a:schemeClr val="bg1"/>
              </a:solidFill>
              <a:latin typeface="Montserrat"/>
              <a:ea typeface="Montserrat"/>
              <a:cs typeface="Montserrat"/>
              <a:sym typeface="Montserrat"/>
            </a:endParaRPr>
          </a:p>
        </p:txBody>
      </p:sp>
      <p:pic>
        <p:nvPicPr>
          <p:cNvPr id="150" name="Google Shape;150;p33">
            <a:hlinkClick r:id="rId4" action="ppaction://hlinksldjump"/>
          </p:cNvPr>
          <p:cNvPicPr preferRelativeResize="0"/>
          <p:nvPr/>
        </p:nvPicPr>
        <p:blipFill>
          <a:blip r:embed="rId5">
            <a:alphaModFix/>
          </a:blip>
          <a:stretch>
            <a:fillRect/>
          </a:stretch>
        </p:blipFill>
        <p:spPr>
          <a:xfrm>
            <a:off x="3782500" y="4670370"/>
            <a:ext cx="847801" cy="478829"/>
          </a:xfrm>
          <a:prstGeom prst="rect">
            <a:avLst/>
          </a:prstGeom>
          <a:noFill/>
          <a:ln>
            <a:noFill/>
          </a:ln>
        </p:spPr>
      </p:pic>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335" y="330810"/>
            <a:ext cx="1208802" cy="1378911"/>
          </a:xfrm>
          <a:prstGeom prst="rect">
            <a:avLst/>
          </a:prstGeom>
        </p:spPr>
      </p:pic>
      <p:pic>
        <p:nvPicPr>
          <p:cNvPr id="11" name="Image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05" y="2677872"/>
            <a:ext cx="536464" cy="536464"/>
          </a:xfrm>
          <a:prstGeom prst="rect">
            <a:avLst/>
          </a:prstGeom>
        </p:spPr>
      </p:pic>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052" y="3167641"/>
            <a:ext cx="455428" cy="455428"/>
          </a:xfrm>
          <a:prstGeom prst="rect">
            <a:avLst/>
          </a:prstGeom>
        </p:spPr>
      </p:pic>
      <p:pic>
        <p:nvPicPr>
          <p:cNvPr id="14" name="Image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602" y="3542226"/>
            <a:ext cx="516396" cy="516396"/>
          </a:xfrm>
          <a:prstGeom prst="rect">
            <a:avLst/>
          </a:prstGeom>
        </p:spPr>
      </p:pic>
      <p:pic>
        <p:nvPicPr>
          <p:cNvPr id="15" name="Imagem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99495" y="4188991"/>
            <a:ext cx="219357" cy="219357"/>
          </a:xfrm>
          <a:prstGeom prst="rect">
            <a:avLst/>
          </a:prstGeom>
        </p:spPr>
      </p:pic>
      <p:sp>
        <p:nvSpPr>
          <p:cNvPr id="16" name="CaixaDeTexto 15"/>
          <p:cNvSpPr txBox="1"/>
          <p:nvPr/>
        </p:nvSpPr>
        <p:spPr>
          <a:xfrm>
            <a:off x="629607" y="4156689"/>
            <a:ext cx="1519968" cy="246221"/>
          </a:xfrm>
          <a:prstGeom prst="rect">
            <a:avLst/>
          </a:prstGeom>
          <a:noFill/>
        </p:spPr>
        <p:txBody>
          <a:bodyPr wrap="none" rtlCol="0">
            <a:spAutoFit/>
          </a:bodyPr>
          <a:lstStyle/>
          <a:p>
            <a:r>
              <a:rPr lang="pt-BR" sz="1000" dirty="0"/>
              <a:t>www.ebseguros.com.br</a:t>
            </a:r>
          </a:p>
        </p:txBody>
      </p:sp>
      <p:sp>
        <p:nvSpPr>
          <p:cNvPr id="17" name="CaixaDeTexto 16"/>
          <p:cNvSpPr txBox="1"/>
          <p:nvPr/>
        </p:nvSpPr>
        <p:spPr>
          <a:xfrm>
            <a:off x="612490" y="2881758"/>
            <a:ext cx="864339" cy="246221"/>
          </a:xfrm>
          <a:prstGeom prst="rect">
            <a:avLst/>
          </a:prstGeom>
          <a:noFill/>
        </p:spPr>
        <p:txBody>
          <a:bodyPr wrap="none" rtlCol="0">
            <a:spAutoFit/>
          </a:bodyPr>
          <a:lstStyle/>
          <a:p>
            <a:r>
              <a:rPr lang="pt-BR" sz="1000" dirty="0"/>
              <a:t>EB Seguros</a:t>
            </a:r>
          </a:p>
        </p:txBody>
      </p:sp>
      <p:sp>
        <p:nvSpPr>
          <p:cNvPr id="18" name="CaixaDeTexto 17"/>
          <p:cNvSpPr txBox="1"/>
          <p:nvPr/>
        </p:nvSpPr>
        <p:spPr>
          <a:xfrm>
            <a:off x="608673" y="3261031"/>
            <a:ext cx="979755" cy="246221"/>
          </a:xfrm>
          <a:prstGeom prst="rect">
            <a:avLst/>
          </a:prstGeom>
          <a:noFill/>
        </p:spPr>
        <p:txBody>
          <a:bodyPr wrap="none" rtlCol="0">
            <a:spAutoFit/>
          </a:bodyPr>
          <a:lstStyle/>
          <a:p>
            <a:r>
              <a:rPr lang="pt-BR" sz="1000" dirty="0"/>
              <a:t>@</a:t>
            </a:r>
            <a:r>
              <a:rPr lang="pt-BR" sz="1000" dirty="0" err="1"/>
              <a:t>eb_seguros</a:t>
            </a:r>
            <a:endParaRPr lang="pt-BR" sz="1000" dirty="0"/>
          </a:p>
        </p:txBody>
      </p:sp>
      <p:sp>
        <p:nvSpPr>
          <p:cNvPr id="19" name="CaixaDeTexto 18"/>
          <p:cNvSpPr txBox="1"/>
          <p:nvPr/>
        </p:nvSpPr>
        <p:spPr>
          <a:xfrm>
            <a:off x="621050" y="3582949"/>
            <a:ext cx="1090363" cy="553998"/>
          </a:xfrm>
          <a:prstGeom prst="rect">
            <a:avLst/>
          </a:prstGeom>
          <a:noFill/>
        </p:spPr>
        <p:txBody>
          <a:bodyPr wrap="none" rtlCol="0">
            <a:spAutoFit/>
          </a:bodyPr>
          <a:lstStyle/>
          <a:p>
            <a:r>
              <a:rPr lang="pt-BR" sz="1000" dirty="0"/>
              <a:t>(61) 3551-1410</a:t>
            </a:r>
          </a:p>
          <a:p>
            <a:r>
              <a:rPr lang="pt-BR" sz="1000" dirty="0"/>
              <a:t>(34) 3217-9948</a:t>
            </a:r>
          </a:p>
          <a:p>
            <a:r>
              <a:rPr lang="pt-BR" sz="1000" dirty="0"/>
              <a:t>(34) 3217-9949</a:t>
            </a:r>
          </a:p>
        </p:txBody>
      </p:sp>
      <p:sp>
        <p:nvSpPr>
          <p:cNvPr id="32" name="Google Shape;141;p33"/>
          <p:cNvSpPr/>
          <p:nvPr/>
        </p:nvSpPr>
        <p:spPr>
          <a:xfrm>
            <a:off x="2983162" y="3486898"/>
            <a:ext cx="1644866"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2;p33"/>
          <p:cNvSpPr txBox="1"/>
          <p:nvPr/>
        </p:nvSpPr>
        <p:spPr>
          <a:xfrm>
            <a:off x="2991938" y="3465722"/>
            <a:ext cx="167016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dirty="0">
                <a:solidFill>
                  <a:schemeClr val="lt1"/>
                </a:solidFill>
                <a:latin typeface="Montserrat"/>
                <a:ea typeface="Montserrat"/>
                <a:cs typeface="Montserrat"/>
                <a:sym typeface="Montserrat"/>
              </a:rPr>
              <a:t>Unidade Goiânia</a:t>
            </a:r>
            <a:endParaRPr dirty="0">
              <a:solidFill>
                <a:schemeClr val="lt1"/>
              </a:solidFill>
              <a:latin typeface="Montserrat"/>
              <a:ea typeface="Montserrat"/>
              <a:cs typeface="Montserrat"/>
              <a:sym typeface="Montserrat"/>
            </a:endParaRPr>
          </a:p>
        </p:txBody>
      </p:sp>
      <p:cxnSp>
        <p:nvCxnSpPr>
          <p:cNvPr id="34" name="Google Shape;145;p33"/>
          <p:cNvCxnSpPr/>
          <p:nvPr/>
        </p:nvCxnSpPr>
        <p:spPr>
          <a:xfrm rot="10800000" flipH="1">
            <a:off x="3010331" y="395540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35" name="Google Shape;146;p33"/>
          <p:cNvCxnSpPr/>
          <p:nvPr/>
        </p:nvCxnSpPr>
        <p:spPr>
          <a:xfrm flipH="1">
            <a:off x="3002367" y="3955405"/>
            <a:ext cx="276000" cy="4500"/>
          </a:xfrm>
          <a:prstGeom prst="straightConnector1">
            <a:avLst/>
          </a:prstGeom>
          <a:noFill/>
          <a:ln w="28575" cap="flat" cmpd="sng">
            <a:solidFill>
              <a:srgbClr val="308BCA"/>
            </a:solidFill>
            <a:prstDash val="solid"/>
            <a:round/>
            <a:headEnd type="none" w="med" len="med"/>
            <a:tailEnd type="none" w="med" len="med"/>
          </a:ln>
        </p:spPr>
      </p:cxnSp>
      <p:sp>
        <p:nvSpPr>
          <p:cNvPr id="5" name="CaixaDeTexto 4"/>
          <p:cNvSpPr txBox="1"/>
          <p:nvPr/>
        </p:nvSpPr>
        <p:spPr>
          <a:xfrm>
            <a:off x="2954898" y="1501889"/>
            <a:ext cx="1908212" cy="246221"/>
          </a:xfrm>
          <a:prstGeom prst="rect">
            <a:avLst/>
          </a:prstGeom>
          <a:noFill/>
        </p:spPr>
        <p:txBody>
          <a:bodyPr wrap="square" rtlCol="0">
            <a:spAutoFit/>
          </a:bodyPr>
          <a:lstStyle/>
          <a:p>
            <a:r>
              <a:rPr lang="pt-BR" sz="1000" dirty="0">
                <a:latin typeface="Montserrat" panose="02000505000000020004" pitchFamily="2" charset="0"/>
              </a:rPr>
              <a:t>(61) 3551-1410 - Brasília/DF</a:t>
            </a:r>
          </a:p>
        </p:txBody>
      </p:sp>
      <p:sp>
        <p:nvSpPr>
          <p:cNvPr id="9" name="CaixaDeTexto 8"/>
          <p:cNvSpPr txBox="1"/>
          <p:nvPr/>
        </p:nvSpPr>
        <p:spPr>
          <a:xfrm>
            <a:off x="3001913" y="2764778"/>
            <a:ext cx="2236510" cy="246221"/>
          </a:xfrm>
          <a:prstGeom prst="rect">
            <a:avLst/>
          </a:prstGeom>
          <a:noFill/>
        </p:spPr>
        <p:txBody>
          <a:bodyPr wrap="none" rtlCol="0">
            <a:spAutoFit/>
          </a:bodyPr>
          <a:lstStyle/>
          <a:p>
            <a:r>
              <a:rPr lang="pt-BR" sz="1000" dirty="0">
                <a:latin typeface="Montserrat" panose="02000505000000020004" pitchFamily="2" charset="0"/>
              </a:rPr>
              <a:t>(34) 3217-9948 - Uberlândia/MG</a:t>
            </a:r>
          </a:p>
        </p:txBody>
      </p:sp>
      <p:sp>
        <p:nvSpPr>
          <p:cNvPr id="10" name="CaixaDeTexto 9"/>
          <p:cNvSpPr txBox="1"/>
          <p:nvPr/>
        </p:nvSpPr>
        <p:spPr>
          <a:xfrm>
            <a:off x="2998298" y="3979074"/>
            <a:ext cx="2060179" cy="246221"/>
          </a:xfrm>
          <a:prstGeom prst="rect">
            <a:avLst/>
          </a:prstGeom>
          <a:noFill/>
        </p:spPr>
        <p:txBody>
          <a:bodyPr wrap="none" rtlCol="0">
            <a:spAutoFit/>
          </a:bodyPr>
          <a:lstStyle/>
          <a:p>
            <a:r>
              <a:rPr lang="pt-BR" sz="1000" dirty="0">
                <a:latin typeface="Montserrat" panose="02000505000000020004" pitchFamily="2" charset="0"/>
              </a:rPr>
              <a:t>(62) 98301-7271 - Goiânia/GO</a:t>
            </a:r>
          </a:p>
        </p:txBody>
      </p:sp>
      <p:sp>
        <p:nvSpPr>
          <p:cNvPr id="21" name="CaixaDeTexto 20"/>
          <p:cNvSpPr txBox="1"/>
          <p:nvPr/>
        </p:nvSpPr>
        <p:spPr>
          <a:xfrm>
            <a:off x="2981331" y="1696736"/>
            <a:ext cx="2175031" cy="246221"/>
          </a:xfrm>
          <a:prstGeom prst="rect">
            <a:avLst/>
          </a:prstGeom>
          <a:noFill/>
        </p:spPr>
        <p:txBody>
          <a:bodyPr wrap="square" rtlCol="0">
            <a:spAutoFit/>
          </a:bodyPr>
          <a:lstStyle/>
          <a:p>
            <a:r>
              <a:rPr lang="pt-BR" sz="1000" dirty="0">
                <a:latin typeface="Montserrat" panose="02000505000000020004" pitchFamily="2" charset="0"/>
              </a:rPr>
              <a:t>eb_brasilia@ebseguros.com.br</a:t>
            </a:r>
          </a:p>
        </p:txBody>
      </p:sp>
      <p:sp>
        <p:nvSpPr>
          <p:cNvPr id="23" name="CaixaDeTexto 22"/>
          <p:cNvSpPr txBox="1"/>
          <p:nvPr/>
        </p:nvSpPr>
        <p:spPr>
          <a:xfrm>
            <a:off x="3037772" y="2939554"/>
            <a:ext cx="2503495" cy="246221"/>
          </a:xfrm>
          <a:prstGeom prst="rect">
            <a:avLst/>
          </a:prstGeom>
          <a:noFill/>
        </p:spPr>
        <p:txBody>
          <a:bodyPr wrap="square" rtlCol="0">
            <a:spAutoFit/>
          </a:bodyPr>
          <a:lstStyle/>
          <a:p>
            <a:r>
              <a:rPr lang="pt-BR" sz="1000" dirty="0">
                <a:latin typeface="Montserrat" panose="02000505000000020004" pitchFamily="2" charset="0"/>
              </a:rPr>
              <a:t>eb_uberlandia@ebseguros.com.br</a:t>
            </a:r>
          </a:p>
        </p:txBody>
      </p:sp>
      <p:sp>
        <p:nvSpPr>
          <p:cNvPr id="26" name="CaixaDeTexto 25"/>
          <p:cNvSpPr txBox="1"/>
          <p:nvPr/>
        </p:nvSpPr>
        <p:spPr>
          <a:xfrm>
            <a:off x="3040385" y="4174075"/>
            <a:ext cx="2198038" cy="246221"/>
          </a:xfrm>
          <a:prstGeom prst="rect">
            <a:avLst/>
          </a:prstGeom>
          <a:noFill/>
        </p:spPr>
        <p:txBody>
          <a:bodyPr wrap="none" rtlCol="0">
            <a:spAutoFit/>
          </a:bodyPr>
          <a:lstStyle/>
          <a:p>
            <a:r>
              <a:rPr lang="pt-BR" sz="1000" dirty="0">
                <a:latin typeface="Montserrat" panose="02000505000000020004" pitchFamily="2" charset="0"/>
              </a:rPr>
              <a:t>eb_goiania@ebseguros.com.br</a:t>
            </a:r>
          </a:p>
        </p:txBody>
      </p:sp>
      <p:sp>
        <p:nvSpPr>
          <p:cNvPr id="28" name="CaixaDeTexto 27"/>
          <p:cNvSpPr txBox="1"/>
          <p:nvPr/>
        </p:nvSpPr>
        <p:spPr>
          <a:xfrm>
            <a:off x="5488250" y="1432722"/>
            <a:ext cx="3040642" cy="553998"/>
          </a:xfrm>
          <a:prstGeom prst="rect">
            <a:avLst/>
          </a:prstGeom>
          <a:noFill/>
        </p:spPr>
        <p:txBody>
          <a:bodyPr wrap="square" rtlCol="0">
            <a:spAutoFit/>
          </a:bodyPr>
          <a:lstStyle/>
          <a:p>
            <a:r>
              <a:rPr lang="pt-BR" sz="1000" dirty="0">
                <a:latin typeface="Montserrat" panose="02000505000000020004" pitchFamily="2" charset="0"/>
              </a:rPr>
              <a:t>SHN Q 01 Conjunto A Bloco F salas 1410/1411 Edifício Vision </a:t>
            </a:r>
            <a:r>
              <a:rPr lang="pt-BR" sz="1000" dirty="0" err="1">
                <a:latin typeface="Montserrat" panose="02000505000000020004" pitchFamily="2" charset="0"/>
              </a:rPr>
              <a:t>Work</a:t>
            </a:r>
            <a:r>
              <a:rPr lang="pt-BR" sz="1000" dirty="0">
                <a:latin typeface="Montserrat" panose="02000505000000020004" pitchFamily="2" charset="0"/>
              </a:rPr>
              <a:t> &amp; Live – Asa Norte</a:t>
            </a:r>
          </a:p>
          <a:p>
            <a:r>
              <a:rPr lang="pt-BR" sz="1000" dirty="0">
                <a:latin typeface="Montserrat" panose="02000505000000020004" pitchFamily="2" charset="0"/>
              </a:rPr>
              <a:t>Brasília/DF - CEP: 70701-060.</a:t>
            </a:r>
          </a:p>
        </p:txBody>
      </p:sp>
      <p:sp>
        <p:nvSpPr>
          <p:cNvPr id="29" name="CaixaDeTexto 28"/>
          <p:cNvSpPr txBox="1"/>
          <p:nvPr/>
        </p:nvSpPr>
        <p:spPr>
          <a:xfrm>
            <a:off x="5541267" y="2651981"/>
            <a:ext cx="3346701" cy="553998"/>
          </a:xfrm>
          <a:prstGeom prst="rect">
            <a:avLst/>
          </a:prstGeom>
          <a:noFill/>
        </p:spPr>
        <p:txBody>
          <a:bodyPr wrap="square" rtlCol="0">
            <a:spAutoFit/>
          </a:bodyPr>
          <a:lstStyle/>
          <a:p>
            <a:r>
              <a:rPr lang="pt-BR" sz="1000" dirty="0">
                <a:latin typeface="Montserrat" panose="02000505000000020004" pitchFamily="2" charset="0"/>
              </a:rPr>
              <a:t>Av. Floriano Peixoto, 615, Salas 503/504 </a:t>
            </a:r>
          </a:p>
          <a:p>
            <a:r>
              <a:rPr lang="pt-BR" sz="1000" dirty="0">
                <a:latin typeface="Montserrat" panose="02000505000000020004" pitchFamily="2" charset="0"/>
              </a:rPr>
              <a:t>Edifício Floriano Center - Centro </a:t>
            </a:r>
          </a:p>
          <a:p>
            <a:r>
              <a:rPr lang="pt-BR" sz="1000" dirty="0">
                <a:latin typeface="Montserrat" panose="02000505000000020004" pitchFamily="2" charset="0"/>
              </a:rPr>
              <a:t>Uberlândia - MG – 38400-102</a:t>
            </a:r>
          </a:p>
        </p:txBody>
      </p:sp>
      <p:sp>
        <p:nvSpPr>
          <p:cNvPr id="30" name="CaixaDeTexto 29"/>
          <p:cNvSpPr txBox="1"/>
          <p:nvPr/>
        </p:nvSpPr>
        <p:spPr>
          <a:xfrm>
            <a:off x="409174" y="2105634"/>
            <a:ext cx="1623125" cy="338554"/>
          </a:xfrm>
          <a:prstGeom prst="rect">
            <a:avLst/>
          </a:prstGeom>
          <a:noFill/>
        </p:spPr>
        <p:txBody>
          <a:bodyPr wrap="square" rtlCol="0">
            <a:spAutoFit/>
          </a:bodyPr>
          <a:lstStyle/>
          <a:p>
            <a:r>
              <a:rPr lang="pt-BR" sz="1600" dirty="0">
                <a:latin typeface="Montserrat" panose="02000505000000020004" pitchFamily="2" charset="0"/>
              </a:rPr>
              <a:t>Redes Sociais</a:t>
            </a:r>
          </a:p>
        </p:txBody>
      </p:sp>
    </p:spTree>
    <p:extLst>
      <p:ext uri="{BB962C8B-B14F-4D97-AF65-F5344CB8AC3E}">
        <p14:creationId xmlns:p14="http://schemas.microsoft.com/office/powerpoint/2010/main" val="270341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31"/>
        <p:cNvGrpSpPr/>
        <p:nvPr/>
      </p:nvGrpSpPr>
      <p:grpSpPr>
        <a:xfrm>
          <a:off x="0" y="0"/>
          <a:ext cx="0" cy="0"/>
          <a:chOff x="0" y="0"/>
          <a:chExt cx="0" cy="0"/>
        </a:xfrm>
      </p:grpSpPr>
      <p:pic>
        <p:nvPicPr>
          <p:cNvPr id="28" name="Imagem 27"/>
          <p:cNvPicPr>
            <a:picLocks noChangeAspect="1"/>
          </p:cNvPicPr>
          <p:nvPr/>
        </p:nvPicPr>
        <p:blipFill rotWithShape="1">
          <a:blip r:embed="rId3">
            <a:extLst>
              <a:ext uri="{28A0092B-C50C-407E-A947-70E740481C1C}">
                <a14:useLocalDpi xmlns:a14="http://schemas.microsoft.com/office/drawing/2010/main" val="0"/>
              </a:ext>
            </a:extLst>
          </a:blip>
          <a:srcRect l="18862" t="-1313" r="33186" b="1313"/>
          <a:stretch/>
        </p:blipFill>
        <p:spPr>
          <a:xfrm>
            <a:off x="-136500" y="-93063"/>
            <a:ext cx="2466363" cy="5277724"/>
          </a:xfrm>
          <a:prstGeom prst="rect">
            <a:avLst/>
          </a:prstGeom>
        </p:spPr>
      </p:pic>
      <p:sp>
        <p:nvSpPr>
          <p:cNvPr id="26" name="Retângulo 25"/>
          <p:cNvSpPr/>
          <p:nvPr/>
        </p:nvSpPr>
        <p:spPr>
          <a:xfrm>
            <a:off x="2747526" y="1415988"/>
            <a:ext cx="5910869" cy="2858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2" name="Google Shape;132;p33"/>
          <p:cNvSpPr txBox="1"/>
          <p:nvPr/>
        </p:nvSpPr>
        <p:spPr>
          <a:xfrm>
            <a:off x="3265130" y="137631"/>
            <a:ext cx="1949651"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Clientes</a:t>
            </a:r>
            <a:endParaRPr sz="3200" b="1" dirty="0">
              <a:solidFill>
                <a:srgbClr val="2D68B1"/>
              </a:solidFill>
              <a:latin typeface="Raleway"/>
              <a:ea typeface="Raleway"/>
              <a:cs typeface="Raleway"/>
              <a:sym typeface="Raleway"/>
            </a:endParaRPr>
          </a:p>
        </p:txBody>
      </p:sp>
      <p:sp>
        <p:nvSpPr>
          <p:cNvPr id="133" name="Google Shape;133;p33"/>
          <p:cNvSpPr/>
          <p:nvPr/>
        </p:nvSpPr>
        <p:spPr>
          <a:xfrm>
            <a:off x="3149732" y="267019"/>
            <a:ext cx="2031494" cy="547438"/>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33"/>
          <p:cNvCxnSpPr/>
          <p:nvPr/>
        </p:nvCxnSpPr>
        <p:spPr>
          <a:xfrm>
            <a:off x="1994284" y="-50433"/>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39" name="Google Shape;139;p33"/>
          <p:cNvCxnSpPr/>
          <p:nvPr/>
        </p:nvCxnSpPr>
        <p:spPr>
          <a:xfrm flipH="1">
            <a:off x="2128362" y="-30828"/>
            <a:ext cx="14400" cy="5205600"/>
          </a:xfrm>
          <a:prstGeom prst="straightConnector1">
            <a:avLst/>
          </a:prstGeom>
          <a:noFill/>
          <a:ln w="76200" cap="flat" cmpd="sng">
            <a:solidFill>
              <a:schemeClr val="lt1"/>
            </a:solidFill>
            <a:prstDash val="solid"/>
            <a:round/>
            <a:headEnd type="none" w="med" len="med"/>
            <a:tailEnd type="none" w="med" len="med"/>
          </a:ln>
        </p:spPr>
      </p:cxnSp>
      <p:pic>
        <p:nvPicPr>
          <p:cNvPr id="140" name="Google Shape;140;p33"/>
          <p:cNvPicPr preferRelativeResize="0"/>
          <p:nvPr/>
        </p:nvPicPr>
        <p:blipFill rotWithShape="1">
          <a:blip r:embed="rId4">
            <a:alphaModFix/>
          </a:blip>
          <a:srcRect/>
          <a:stretch/>
        </p:blipFill>
        <p:spPr>
          <a:xfrm>
            <a:off x="8375292" y="4297383"/>
            <a:ext cx="648600" cy="739875"/>
          </a:xfrm>
          <a:prstGeom prst="rect">
            <a:avLst/>
          </a:prstGeom>
          <a:noFill/>
          <a:ln>
            <a:noFill/>
          </a:ln>
        </p:spPr>
      </p:pic>
      <p:cxnSp>
        <p:nvCxnSpPr>
          <p:cNvPr id="143" name="Google Shape;143;p33"/>
          <p:cNvCxnSpPr/>
          <p:nvPr/>
        </p:nvCxnSpPr>
        <p:spPr>
          <a:xfrm rot="10800000" flipH="1">
            <a:off x="2661523" y="1417419"/>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4" name="Google Shape;144;p33"/>
          <p:cNvCxnSpPr/>
          <p:nvPr/>
        </p:nvCxnSpPr>
        <p:spPr>
          <a:xfrm flipH="1">
            <a:off x="2664280" y="1418670"/>
            <a:ext cx="276000" cy="4500"/>
          </a:xfrm>
          <a:prstGeom prst="straightConnector1">
            <a:avLst/>
          </a:prstGeom>
          <a:noFill/>
          <a:ln w="28575" cap="flat" cmpd="sng">
            <a:solidFill>
              <a:srgbClr val="308BCA"/>
            </a:solidFill>
            <a:prstDash val="solid"/>
            <a:round/>
            <a:headEnd type="none" w="med" len="med"/>
            <a:tailEnd type="none" w="med" len="med"/>
          </a:ln>
        </p:spPr>
      </p:cxnSp>
      <p:sp>
        <p:nvSpPr>
          <p:cNvPr id="149" name="Google Shape;149;p33"/>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1.3</a:t>
            </a:r>
            <a:endParaRPr sz="1800" b="1" dirty="0">
              <a:solidFill>
                <a:schemeClr val="lt1"/>
              </a:solidFill>
              <a:latin typeface="Montserrat"/>
              <a:ea typeface="Montserrat"/>
              <a:cs typeface="Montserrat"/>
              <a:sym typeface="Montserrat"/>
            </a:endParaRPr>
          </a:p>
        </p:txBody>
      </p:sp>
      <p:pic>
        <p:nvPicPr>
          <p:cNvPr id="150" name="Google Shape;150;p33">
            <a:hlinkClick r:id="rId5" action="ppaction://hlinksldjump"/>
          </p:cNvPr>
          <p:cNvPicPr preferRelativeResize="0"/>
          <p:nvPr/>
        </p:nvPicPr>
        <p:blipFill>
          <a:blip r:embed="rId6">
            <a:alphaModFix/>
          </a:blip>
          <a:stretch>
            <a:fillRect/>
          </a:stretch>
        </p:blipFill>
        <p:spPr>
          <a:xfrm>
            <a:off x="3782500" y="4670370"/>
            <a:ext cx="847801" cy="478829"/>
          </a:xfrm>
          <a:prstGeom prst="rect">
            <a:avLst/>
          </a:prstGeom>
          <a:noFill/>
          <a:ln>
            <a:noFill/>
          </a:ln>
        </p:spPr>
      </p:pic>
      <p:pic>
        <p:nvPicPr>
          <p:cNvPr id="9" name="Image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2961" y="1611490"/>
            <a:ext cx="1066965" cy="565963"/>
          </a:xfrm>
          <a:prstGeom prst="rect">
            <a:avLst/>
          </a:prstGeom>
        </p:spPr>
      </p:pic>
      <p:pic>
        <p:nvPicPr>
          <p:cNvPr id="10" name="Imagem 9"/>
          <p:cNvPicPr>
            <a:picLocks noChangeAspect="1"/>
          </p:cNvPicPr>
          <p:nvPr/>
        </p:nvPicPr>
        <p:blipFill>
          <a:blip r:embed="rId8"/>
          <a:stretch>
            <a:fillRect/>
          </a:stretch>
        </p:blipFill>
        <p:spPr>
          <a:xfrm>
            <a:off x="7131096" y="1604168"/>
            <a:ext cx="1055678" cy="580605"/>
          </a:xfrm>
          <a:prstGeom prst="rect">
            <a:avLst/>
          </a:prstGeom>
        </p:spPr>
      </p:pic>
      <p:pic>
        <p:nvPicPr>
          <p:cNvPr id="12" name="Imagem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6680" y="1763371"/>
            <a:ext cx="1281229" cy="342676"/>
          </a:xfrm>
          <a:prstGeom prst="rect">
            <a:avLst/>
          </a:prstGeom>
        </p:spPr>
      </p:pic>
      <p:pic>
        <p:nvPicPr>
          <p:cNvPr id="3" name="Imagem 2"/>
          <p:cNvPicPr>
            <a:picLocks noChangeAspect="1"/>
          </p:cNvPicPr>
          <p:nvPr/>
        </p:nvPicPr>
        <p:blipFill rotWithShape="1">
          <a:blip r:embed="rId10">
            <a:extLst>
              <a:ext uri="{28A0092B-C50C-407E-A947-70E740481C1C}">
                <a14:useLocalDpi xmlns:a14="http://schemas.microsoft.com/office/drawing/2010/main" val="0"/>
              </a:ext>
            </a:extLst>
          </a:blip>
          <a:srcRect t="19526"/>
          <a:stretch/>
        </p:blipFill>
        <p:spPr>
          <a:xfrm>
            <a:off x="2804615" y="1541732"/>
            <a:ext cx="1027046" cy="839161"/>
          </a:xfrm>
          <a:prstGeom prst="rect">
            <a:avLst/>
          </a:prstGeom>
        </p:spPr>
      </p:pic>
      <p:pic>
        <p:nvPicPr>
          <p:cNvPr id="5" name="Imagem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5057" y="2263777"/>
            <a:ext cx="895075" cy="895075"/>
          </a:xfrm>
          <a:prstGeom prst="rect">
            <a:avLst/>
          </a:prstGeom>
        </p:spPr>
      </p:pic>
      <p:pic>
        <p:nvPicPr>
          <p:cNvPr id="2" name="Imagem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6264" y="2430659"/>
            <a:ext cx="1151645" cy="622511"/>
          </a:xfrm>
          <a:prstGeom prst="rect">
            <a:avLst/>
          </a:prstGeom>
        </p:spPr>
      </p:pic>
      <p:pic>
        <p:nvPicPr>
          <p:cNvPr id="4" name="Imagem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59049" y="2220614"/>
            <a:ext cx="981399" cy="981399"/>
          </a:xfrm>
          <a:prstGeom prst="rect">
            <a:avLst/>
          </a:prstGeom>
        </p:spPr>
      </p:pic>
      <p:pic>
        <p:nvPicPr>
          <p:cNvPr id="6" name="Imagem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25151" y="2294225"/>
            <a:ext cx="1147692" cy="1147692"/>
          </a:xfrm>
          <a:prstGeom prst="rect">
            <a:avLst/>
          </a:prstGeom>
        </p:spPr>
      </p:pic>
      <p:pic>
        <p:nvPicPr>
          <p:cNvPr id="7" name="Imagem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1734" y="3240322"/>
            <a:ext cx="940965" cy="940965"/>
          </a:xfrm>
          <a:prstGeom prst="rect">
            <a:avLst/>
          </a:prstGeom>
        </p:spPr>
      </p:pic>
      <p:pic>
        <p:nvPicPr>
          <p:cNvPr id="11" name="Imagem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95646" y="3152243"/>
            <a:ext cx="1023295" cy="1023295"/>
          </a:xfrm>
          <a:prstGeom prst="rect">
            <a:avLst/>
          </a:prstGeom>
        </p:spPr>
      </p:pic>
    </p:spTree>
    <p:extLst>
      <p:ext uri="{BB962C8B-B14F-4D97-AF65-F5344CB8AC3E}">
        <p14:creationId xmlns:p14="http://schemas.microsoft.com/office/powerpoint/2010/main" val="168678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31"/>
        <p:cNvGrpSpPr/>
        <p:nvPr/>
      </p:nvGrpSpPr>
      <p:grpSpPr>
        <a:xfrm>
          <a:off x="0" y="0"/>
          <a:ext cx="0" cy="0"/>
          <a:chOff x="0" y="0"/>
          <a:chExt cx="0" cy="0"/>
        </a:xfrm>
      </p:grpSpPr>
      <p:sp>
        <p:nvSpPr>
          <p:cNvPr id="27" name="Retângulo 26"/>
          <p:cNvSpPr/>
          <p:nvPr/>
        </p:nvSpPr>
        <p:spPr>
          <a:xfrm>
            <a:off x="2509821" y="1200408"/>
            <a:ext cx="6190296" cy="337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483" y="3694249"/>
            <a:ext cx="648006" cy="648006"/>
          </a:xfrm>
          <a:prstGeom prst="rect">
            <a:avLst/>
          </a:prstGeom>
        </p:spPr>
      </p:pic>
      <p:pic>
        <p:nvPicPr>
          <p:cNvPr id="25" name="Imagem 24"/>
          <p:cNvPicPr>
            <a:picLocks noChangeAspect="1"/>
          </p:cNvPicPr>
          <p:nvPr/>
        </p:nvPicPr>
        <p:blipFill rotWithShape="1">
          <a:blip r:embed="rId4">
            <a:extLst>
              <a:ext uri="{28A0092B-C50C-407E-A947-70E740481C1C}">
                <a14:useLocalDpi xmlns:a14="http://schemas.microsoft.com/office/drawing/2010/main" val="0"/>
              </a:ext>
            </a:extLst>
          </a:blip>
          <a:srcRect l="13293" r="40890"/>
          <a:stretch/>
        </p:blipFill>
        <p:spPr>
          <a:xfrm>
            <a:off x="-19752" y="5699"/>
            <a:ext cx="2356610" cy="5143500"/>
          </a:xfrm>
          <a:prstGeom prst="rect">
            <a:avLst/>
          </a:prstGeom>
        </p:spPr>
      </p:pic>
      <p:sp>
        <p:nvSpPr>
          <p:cNvPr id="132" name="Google Shape;132;p33"/>
          <p:cNvSpPr txBox="1"/>
          <p:nvPr/>
        </p:nvSpPr>
        <p:spPr>
          <a:xfrm>
            <a:off x="3166509" y="116216"/>
            <a:ext cx="2093387"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2D68B1"/>
                </a:solidFill>
                <a:latin typeface="Raleway"/>
                <a:ea typeface="Raleway"/>
                <a:cs typeface="Raleway"/>
                <a:sym typeface="Raleway"/>
              </a:rPr>
              <a:t>Parceiros</a:t>
            </a:r>
            <a:endParaRPr sz="3200" b="1" dirty="0">
              <a:solidFill>
                <a:srgbClr val="2D68B1"/>
              </a:solidFill>
              <a:latin typeface="Raleway"/>
              <a:ea typeface="Raleway"/>
              <a:cs typeface="Raleway"/>
              <a:sym typeface="Raleway"/>
            </a:endParaRPr>
          </a:p>
        </p:txBody>
      </p:sp>
      <p:sp>
        <p:nvSpPr>
          <p:cNvPr id="133" name="Google Shape;133;p33"/>
          <p:cNvSpPr/>
          <p:nvPr/>
        </p:nvSpPr>
        <p:spPr>
          <a:xfrm>
            <a:off x="3149731" y="226503"/>
            <a:ext cx="2093387" cy="587954"/>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33"/>
          <p:cNvCxnSpPr/>
          <p:nvPr/>
        </p:nvCxnSpPr>
        <p:spPr>
          <a:xfrm>
            <a:off x="1902716" y="-2370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39" name="Google Shape;139;p33"/>
          <p:cNvCxnSpPr/>
          <p:nvPr/>
        </p:nvCxnSpPr>
        <p:spPr>
          <a:xfrm flipH="1">
            <a:off x="2106375" y="-31000"/>
            <a:ext cx="14400" cy="5205600"/>
          </a:xfrm>
          <a:prstGeom prst="straightConnector1">
            <a:avLst/>
          </a:prstGeom>
          <a:noFill/>
          <a:ln w="76200" cap="flat" cmpd="sng">
            <a:solidFill>
              <a:schemeClr val="lt1"/>
            </a:solidFill>
            <a:prstDash val="solid"/>
            <a:round/>
            <a:headEnd type="none" w="med" len="med"/>
            <a:tailEnd type="none" w="med" len="med"/>
          </a:ln>
        </p:spPr>
      </p:cxnSp>
      <p:cxnSp>
        <p:nvCxnSpPr>
          <p:cNvPr id="143" name="Google Shape;143;p33"/>
          <p:cNvCxnSpPr/>
          <p:nvPr/>
        </p:nvCxnSpPr>
        <p:spPr>
          <a:xfrm rot="10800000" flipH="1">
            <a:off x="2487284" y="1168619"/>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44" name="Google Shape;144;p33"/>
          <p:cNvCxnSpPr/>
          <p:nvPr/>
        </p:nvCxnSpPr>
        <p:spPr>
          <a:xfrm flipH="1">
            <a:off x="2490041" y="1169870"/>
            <a:ext cx="276000" cy="4500"/>
          </a:xfrm>
          <a:prstGeom prst="straightConnector1">
            <a:avLst/>
          </a:prstGeom>
          <a:noFill/>
          <a:ln w="28575" cap="flat" cmpd="sng">
            <a:solidFill>
              <a:srgbClr val="308BCA"/>
            </a:solidFill>
            <a:prstDash val="solid"/>
            <a:round/>
            <a:headEnd type="none" w="med" len="med"/>
            <a:tailEnd type="none" w="med" len="med"/>
          </a:ln>
        </p:spPr>
      </p:cxnSp>
      <p:sp>
        <p:nvSpPr>
          <p:cNvPr id="149" name="Google Shape;149;p33"/>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1.4</a:t>
            </a:r>
            <a:endParaRPr sz="1800" b="1" dirty="0">
              <a:solidFill>
                <a:schemeClr val="lt1"/>
              </a:solidFill>
              <a:latin typeface="Montserrat"/>
              <a:ea typeface="Montserrat"/>
              <a:cs typeface="Montserrat"/>
              <a:sym typeface="Montserrat"/>
            </a:endParaRPr>
          </a:p>
        </p:txBody>
      </p:sp>
      <p:pic>
        <p:nvPicPr>
          <p:cNvPr id="150" name="Google Shape;150;p33">
            <a:hlinkClick r:id="rId5" action="ppaction://hlinksldjump"/>
          </p:cNvPr>
          <p:cNvPicPr preferRelativeResize="0"/>
          <p:nvPr/>
        </p:nvPicPr>
        <p:blipFill>
          <a:blip r:embed="rId6">
            <a:alphaModFix/>
          </a:blip>
          <a:stretch>
            <a:fillRect/>
          </a:stretch>
        </p:blipFill>
        <p:spPr>
          <a:xfrm>
            <a:off x="3782500" y="4670370"/>
            <a:ext cx="847801" cy="478829"/>
          </a:xfrm>
          <a:prstGeom prst="rect">
            <a:avLst/>
          </a:prstGeom>
          <a:noFill/>
          <a:ln>
            <a:noFill/>
          </a:ln>
        </p:spPr>
      </p:pic>
      <p:cxnSp>
        <p:nvCxnSpPr>
          <p:cNvPr id="28" name="Google Shape;143;p33"/>
          <p:cNvCxnSpPr/>
          <p:nvPr/>
        </p:nvCxnSpPr>
        <p:spPr>
          <a:xfrm rot="10800000" flipH="1">
            <a:off x="2487284" y="1168619"/>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29" name="Google Shape;144;p33"/>
          <p:cNvCxnSpPr/>
          <p:nvPr/>
        </p:nvCxnSpPr>
        <p:spPr>
          <a:xfrm flipH="1">
            <a:off x="2490041" y="1169870"/>
            <a:ext cx="276000" cy="4500"/>
          </a:xfrm>
          <a:prstGeom prst="straightConnector1">
            <a:avLst/>
          </a:prstGeom>
          <a:noFill/>
          <a:ln w="28575" cap="flat" cmpd="sng">
            <a:solidFill>
              <a:srgbClr val="308BCA"/>
            </a:solidFill>
            <a:prstDash val="solid"/>
            <a:round/>
            <a:headEnd type="none" w="med" len="med"/>
            <a:tailEnd type="none" w="med" len="med"/>
          </a:ln>
        </p:spPr>
      </p:cxnSp>
      <p:pic>
        <p:nvPicPr>
          <p:cNvPr id="30" name="Imagem 29"/>
          <p:cNvPicPr>
            <a:picLocks noChangeAspect="1"/>
          </p:cNvPicPr>
          <p:nvPr/>
        </p:nvPicPr>
        <p:blipFill rotWithShape="1">
          <a:blip r:embed="rId7">
            <a:extLst>
              <a:ext uri="{28A0092B-C50C-407E-A947-70E740481C1C}">
                <a14:useLocalDpi xmlns:a14="http://schemas.microsoft.com/office/drawing/2010/main" val="0"/>
              </a:ext>
            </a:extLst>
          </a:blip>
          <a:srcRect l="20944" t="34640" r="16712" b="35210"/>
          <a:stretch/>
        </p:blipFill>
        <p:spPr>
          <a:xfrm>
            <a:off x="2609447" y="1269386"/>
            <a:ext cx="1083075" cy="523784"/>
          </a:xfrm>
          <a:prstGeom prst="rect">
            <a:avLst/>
          </a:prstGeom>
        </p:spPr>
      </p:pic>
      <p:pic>
        <p:nvPicPr>
          <p:cNvPr id="31" name="Imagem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2504" y="973493"/>
            <a:ext cx="1210820" cy="1210820"/>
          </a:xfrm>
          <a:prstGeom prst="rect">
            <a:avLst/>
          </a:prstGeom>
        </p:spPr>
      </p:pic>
      <p:pic>
        <p:nvPicPr>
          <p:cNvPr id="32" name="Imagem 31"/>
          <p:cNvPicPr>
            <a:picLocks noChangeAspect="1"/>
          </p:cNvPicPr>
          <p:nvPr/>
        </p:nvPicPr>
        <p:blipFill rotWithShape="1">
          <a:blip r:embed="rId9">
            <a:extLst>
              <a:ext uri="{28A0092B-C50C-407E-A947-70E740481C1C}">
                <a14:useLocalDpi xmlns:a14="http://schemas.microsoft.com/office/drawing/2010/main" val="0"/>
              </a:ext>
            </a:extLst>
          </a:blip>
          <a:srcRect l="18957" t="36655" r="20113" b="36774"/>
          <a:stretch/>
        </p:blipFill>
        <p:spPr>
          <a:xfrm>
            <a:off x="4907514" y="1286689"/>
            <a:ext cx="1180730" cy="514905"/>
          </a:xfrm>
          <a:prstGeom prst="rect">
            <a:avLst/>
          </a:prstGeom>
        </p:spPr>
      </p:pic>
      <p:pic>
        <p:nvPicPr>
          <p:cNvPr id="33" name="Imagem 32"/>
          <p:cNvPicPr>
            <a:picLocks noChangeAspect="1"/>
          </p:cNvPicPr>
          <p:nvPr/>
        </p:nvPicPr>
        <p:blipFill rotWithShape="1">
          <a:blip r:embed="rId10">
            <a:extLst>
              <a:ext uri="{28A0092B-C50C-407E-A947-70E740481C1C}">
                <a14:useLocalDpi xmlns:a14="http://schemas.microsoft.com/office/drawing/2010/main" val="0"/>
              </a:ext>
            </a:extLst>
          </a:blip>
          <a:srcRect l="15561" t="30313" r="14560" b="31836"/>
          <a:stretch/>
        </p:blipFill>
        <p:spPr>
          <a:xfrm>
            <a:off x="6265662" y="1251058"/>
            <a:ext cx="1158394" cy="627464"/>
          </a:xfrm>
          <a:prstGeom prst="rect">
            <a:avLst/>
          </a:prstGeom>
        </p:spPr>
      </p:pic>
      <p:pic>
        <p:nvPicPr>
          <p:cNvPr id="34" name="Imagem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2268" y="2058641"/>
            <a:ext cx="1110485" cy="742931"/>
          </a:xfrm>
          <a:prstGeom prst="rect">
            <a:avLst/>
          </a:prstGeom>
        </p:spPr>
      </p:pic>
      <p:pic>
        <p:nvPicPr>
          <p:cNvPr id="35" name="Imagem 34"/>
          <p:cNvPicPr>
            <a:picLocks noChangeAspect="1"/>
          </p:cNvPicPr>
          <p:nvPr/>
        </p:nvPicPr>
        <p:blipFill rotWithShape="1">
          <a:blip r:embed="rId12">
            <a:extLst>
              <a:ext uri="{28A0092B-C50C-407E-A947-70E740481C1C}">
                <a14:useLocalDpi xmlns:a14="http://schemas.microsoft.com/office/drawing/2010/main" val="0"/>
              </a:ext>
            </a:extLst>
          </a:blip>
          <a:srcRect l="29769" t="26387" r="29408" b="25691"/>
          <a:stretch/>
        </p:blipFill>
        <p:spPr>
          <a:xfrm>
            <a:off x="2716366" y="1954480"/>
            <a:ext cx="761663" cy="894125"/>
          </a:xfrm>
          <a:prstGeom prst="rect">
            <a:avLst/>
          </a:prstGeom>
        </p:spPr>
      </p:pic>
      <p:pic>
        <p:nvPicPr>
          <p:cNvPr id="36" name="Imagem 35"/>
          <p:cNvPicPr>
            <a:picLocks noChangeAspect="1"/>
          </p:cNvPicPr>
          <p:nvPr/>
        </p:nvPicPr>
        <p:blipFill rotWithShape="1">
          <a:blip r:embed="rId13">
            <a:extLst>
              <a:ext uri="{28A0092B-C50C-407E-A947-70E740481C1C}">
                <a14:useLocalDpi xmlns:a14="http://schemas.microsoft.com/office/drawing/2010/main" val="0"/>
              </a:ext>
            </a:extLst>
          </a:blip>
          <a:srcRect l="28276" t="31279" r="29255" b="34274"/>
          <a:stretch/>
        </p:blipFill>
        <p:spPr>
          <a:xfrm>
            <a:off x="3869979" y="2058641"/>
            <a:ext cx="741882" cy="601749"/>
          </a:xfrm>
          <a:prstGeom prst="rect">
            <a:avLst/>
          </a:prstGeom>
        </p:spPr>
      </p:pic>
      <p:pic>
        <p:nvPicPr>
          <p:cNvPr id="37" name="Imagem 36"/>
          <p:cNvPicPr>
            <a:picLocks noChangeAspect="1"/>
          </p:cNvPicPr>
          <p:nvPr/>
        </p:nvPicPr>
        <p:blipFill rotWithShape="1">
          <a:blip r:embed="rId14">
            <a:extLst>
              <a:ext uri="{28A0092B-C50C-407E-A947-70E740481C1C}">
                <a14:useLocalDpi xmlns:a14="http://schemas.microsoft.com/office/drawing/2010/main" val="0"/>
              </a:ext>
            </a:extLst>
          </a:blip>
          <a:srcRect l="27058" t="23962" r="24820" b="24672"/>
          <a:stretch/>
        </p:blipFill>
        <p:spPr>
          <a:xfrm>
            <a:off x="6447158" y="1915188"/>
            <a:ext cx="817423" cy="872531"/>
          </a:xfrm>
          <a:prstGeom prst="rect">
            <a:avLst/>
          </a:prstGeom>
        </p:spPr>
      </p:pic>
      <p:pic>
        <p:nvPicPr>
          <p:cNvPr id="38" name="Imagem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7776" y="2886452"/>
            <a:ext cx="1003782" cy="671544"/>
          </a:xfrm>
          <a:prstGeom prst="rect">
            <a:avLst/>
          </a:prstGeom>
        </p:spPr>
      </p:pic>
      <p:pic>
        <p:nvPicPr>
          <p:cNvPr id="39" name="Imagem 38"/>
          <p:cNvPicPr>
            <a:picLocks noChangeAspect="1"/>
          </p:cNvPicPr>
          <p:nvPr/>
        </p:nvPicPr>
        <p:blipFill rotWithShape="1">
          <a:blip r:embed="rId16">
            <a:extLst>
              <a:ext uri="{28A0092B-C50C-407E-A947-70E740481C1C}">
                <a14:useLocalDpi xmlns:a14="http://schemas.microsoft.com/office/drawing/2010/main" val="0"/>
              </a:ext>
            </a:extLst>
          </a:blip>
          <a:srcRect l="31171" t="30861" r="32397" b="30181"/>
          <a:stretch/>
        </p:blipFill>
        <p:spPr>
          <a:xfrm>
            <a:off x="5066287" y="1954480"/>
            <a:ext cx="816099" cy="872660"/>
          </a:xfrm>
          <a:prstGeom prst="rect">
            <a:avLst/>
          </a:prstGeom>
        </p:spPr>
      </p:pic>
      <p:pic>
        <p:nvPicPr>
          <p:cNvPr id="40" name="Imagem 39"/>
          <p:cNvPicPr>
            <a:picLocks noChangeAspect="1"/>
          </p:cNvPicPr>
          <p:nvPr/>
        </p:nvPicPr>
        <p:blipFill rotWithShape="1">
          <a:blip r:embed="rId17">
            <a:extLst>
              <a:ext uri="{28A0092B-C50C-407E-A947-70E740481C1C}">
                <a14:useLocalDpi xmlns:a14="http://schemas.microsoft.com/office/drawing/2010/main" val="0"/>
              </a:ext>
            </a:extLst>
          </a:blip>
          <a:srcRect l="22964" t="34021" r="22773" b="34627"/>
          <a:stretch/>
        </p:blipFill>
        <p:spPr>
          <a:xfrm>
            <a:off x="7602058" y="1286689"/>
            <a:ext cx="1011510" cy="584428"/>
          </a:xfrm>
          <a:prstGeom prst="rect">
            <a:avLst/>
          </a:prstGeom>
        </p:spPr>
      </p:pic>
      <p:pic>
        <p:nvPicPr>
          <p:cNvPr id="41" name="Imagem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26892" y="2894399"/>
            <a:ext cx="722043" cy="722043"/>
          </a:xfrm>
          <a:prstGeom prst="rect">
            <a:avLst/>
          </a:prstGeom>
        </p:spPr>
      </p:pic>
      <p:pic>
        <p:nvPicPr>
          <p:cNvPr id="45" name="Imagem 4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91169" y="2864365"/>
            <a:ext cx="684410" cy="684410"/>
          </a:xfrm>
          <a:prstGeom prst="rect">
            <a:avLst/>
          </a:prstGeom>
        </p:spPr>
      </p:pic>
      <p:pic>
        <p:nvPicPr>
          <p:cNvPr id="140" name="Google Shape;140;p33"/>
          <p:cNvPicPr preferRelativeResize="0"/>
          <p:nvPr/>
        </p:nvPicPr>
        <p:blipFill rotWithShape="1">
          <a:blip r:embed="rId20">
            <a:alphaModFix/>
          </a:blip>
          <a:srcRect/>
          <a:stretch/>
        </p:blipFill>
        <p:spPr>
          <a:xfrm>
            <a:off x="8318999" y="4279800"/>
            <a:ext cx="648600" cy="739875"/>
          </a:xfrm>
          <a:prstGeom prst="rect">
            <a:avLst/>
          </a:prstGeom>
          <a:noFill/>
          <a:ln>
            <a:noFill/>
          </a:ln>
        </p:spPr>
      </p:pic>
      <p:pic>
        <p:nvPicPr>
          <p:cNvPr id="3" name="Imagem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66797" y="3662565"/>
            <a:ext cx="765867" cy="765867"/>
          </a:xfrm>
          <a:prstGeom prst="rect">
            <a:avLst/>
          </a:prstGeom>
        </p:spPr>
      </p:pic>
      <p:pic>
        <p:nvPicPr>
          <p:cNvPr id="4" name="Imagem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82500" y="3548775"/>
            <a:ext cx="897558" cy="897558"/>
          </a:xfrm>
          <a:prstGeom prst="rect">
            <a:avLst/>
          </a:prstGeom>
        </p:spPr>
      </p:pic>
      <p:pic>
        <p:nvPicPr>
          <p:cNvPr id="5" name="Imagem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47158" y="2801572"/>
            <a:ext cx="875446" cy="875446"/>
          </a:xfrm>
          <a:prstGeom prst="rect">
            <a:avLst/>
          </a:prstGeom>
        </p:spPr>
      </p:pic>
      <p:pic>
        <p:nvPicPr>
          <p:cNvPr id="6" name="Imagem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98680" y="3566019"/>
            <a:ext cx="960979" cy="960979"/>
          </a:xfrm>
          <a:prstGeom prst="rect">
            <a:avLst/>
          </a:prstGeom>
        </p:spPr>
      </p:pic>
      <p:pic>
        <p:nvPicPr>
          <p:cNvPr id="7" name="Imagem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438793" y="3557996"/>
            <a:ext cx="834152" cy="834152"/>
          </a:xfrm>
          <a:prstGeom prst="rect">
            <a:avLst/>
          </a:prstGeom>
        </p:spPr>
      </p:pic>
      <p:pic>
        <p:nvPicPr>
          <p:cNvPr id="9" name="Imagem 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38636" y="2908852"/>
            <a:ext cx="768166" cy="768166"/>
          </a:xfrm>
          <a:prstGeom prst="rect">
            <a:avLst/>
          </a:prstGeom>
        </p:spPr>
      </p:pic>
    </p:spTree>
    <p:extLst>
      <p:ext uri="{BB962C8B-B14F-4D97-AF65-F5344CB8AC3E}">
        <p14:creationId xmlns:p14="http://schemas.microsoft.com/office/powerpoint/2010/main" val="113168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55"/>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4675" r="24787"/>
          <a:stretch/>
        </p:blipFill>
        <p:spPr>
          <a:xfrm>
            <a:off x="-832901" y="0"/>
            <a:ext cx="3628152" cy="5143500"/>
          </a:xfrm>
          <a:prstGeom prst="rect">
            <a:avLst/>
          </a:prstGeom>
        </p:spPr>
      </p:pic>
      <p:sp>
        <p:nvSpPr>
          <p:cNvPr id="157" name="Google Shape;157;p34"/>
          <p:cNvSpPr/>
          <p:nvPr/>
        </p:nvSpPr>
        <p:spPr>
          <a:xfrm>
            <a:off x="3112675" y="222143"/>
            <a:ext cx="5854924" cy="707221"/>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4"/>
          <p:cNvSpPr txBox="1"/>
          <p:nvPr/>
        </p:nvSpPr>
        <p:spPr>
          <a:xfrm>
            <a:off x="3306025" y="1679670"/>
            <a:ext cx="5173742" cy="990600"/>
          </a:xfrm>
          <a:prstGeom prst="rect">
            <a:avLst/>
          </a:prstGeom>
          <a:noFill/>
          <a:ln>
            <a:noFill/>
          </a:ln>
        </p:spPr>
        <p:txBody>
          <a:bodyPr spcFirstLastPara="1" wrap="square" lIns="91425" tIns="91425" rIns="91425" bIns="91425" anchor="t" anchorCtr="0">
            <a:noAutofit/>
          </a:bodyPr>
          <a:lstStyle/>
          <a:p>
            <a:pPr algn="just"/>
            <a:r>
              <a:rPr lang="pt-BR" b="1" dirty="0">
                <a:solidFill>
                  <a:schemeClr val="tx1"/>
                </a:solidFill>
                <a:latin typeface="Malgun Gothic" panose="020B0503020000020004" pitchFamily="34" charset="-127"/>
                <a:ea typeface="Malgun Gothic" panose="020B0503020000020004" pitchFamily="34" charset="-127"/>
              </a:rPr>
              <a:t>O seguro de Acidentes Pessoais Coletivo tem como objetivo garantir o pagamento de uma indenização no caso de acidente que ocasione a invalidez ou falecimento do segurado, em eventos externos, súbitos e involuntários. </a:t>
            </a:r>
            <a:endParaRPr b="1" dirty="0">
              <a:solidFill>
                <a:schemeClr val="tx1"/>
              </a:solidFill>
              <a:latin typeface="Malgun Gothic" panose="020B0503020000020004" pitchFamily="34" charset="-127"/>
              <a:ea typeface="Malgun Gothic" panose="020B0503020000020004" pitchFamily="34" charset="-127"/>
              <a:cs typeface="Montserrat"/>
              <a:sym typeface="Montserrat"/>
            </a:endParaRPr>
          </a:p>
        </p:txBody>
      </p:sp>
      <p:sp>
        <p:nvSpPr>
          <p:cNvPr id="159" name="Google Shape;159;p34"/>
          <p:cNvSpPr txBox="1"/>
          <p:nvPr/>
        </p:nvSpPr>
        <p:spPr>
          <a:xfrm>
            <a:off x="3120125" y="155118"/>
            <a:ext cx="7250250" cy="925826"/>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0070C0"/>
                </a:solidFill>
                <a:latin typeface="Raleway"/>
                <a:ea typeface="Raleway"/>
                <a:cs typeface="Raleway"/>
                <a:sym typeface="Raleway"/>
              </a:rPr>
              <a:t>Acidentes Pessoais Coletivos</a:t>
            </a:r>
            <a:endParaRPr sz="3200" b="1" dirty="0">
              <a:solidFill>
                <a:srgbClr val="0070C0"/>
              </a:solidFill>
              <a:latin typeface="Raleway"/>
              <a:ea typeface="Raleway"/>
              <a:cs typeface="Raleway"/>
              <a:sym typeface="Raleway"/>
            </a:endParaRPr>
          </a:p>
        </p:txBody>
      </p:sp>
      <p:sp>
        <p:nvSpPr>
          <p:cNvPr id="160" name="Google Shape;160;p34"/>
          <p:cNvSpPr/>
          <p:nvPr/>
        </p:nvSpPr>
        <p:spPr>
          <a:xfrm>
            <a:off x="3120125" y="1172281"/>
            <a:ext cx="14994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4"/>
          <p:cNvSpPr txBox="1"/>
          <p:nvPr/>
        </p:nvSpPr>
        <p:spPr>
          <a:xfrm>
            <a:off x="3306025" y="1115376"/>
            <a:ext cx="14070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cxnSp>
        <p:nvCxnSpPr>
          <p:cNvPr id="162" name="Google Shape;162;p34"/>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63" name="Google Shape;163;p34"/>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pic>
        <p:nvPicPr>
          <p:cNvPr id="164" name="Google Shape;164;p34"/>
          <p:cNvPicPr preferRelativeResize="0"/>
          <p:nvPr/>
        </p:nvPicPr>
        <p:blipFill rotWithShape="1">
          <a:blip r:embed="rId4">
            <a:alphaModFix/>
          </a:blip>
          <a:srcRect/>
          <a:stretch/>
        </p:blipFill>
        <p:spPr>
          <a:xfrm>
            <a:off x="8318999" y="4279800"/>
            <a:ext cx="648600" cy="739875"/>
          </a:xfrm>
          <a:prstGeom prst="rect">
            <a:avLst/>
          </a:prstGeom>
          <a:noFill/>
          <a:ln>
            <a:noFill/>
          </a:ln>
        </p:spPr>
      </p:pic>
      <p:sp>
        <p:nvSpPr>
          <p:cNvPr id="165" name="Google Shape;165;p34"/>
          <p:cNvSpPr/>
          <p:nvPr/>
        </p:nvSpPr>
        <p:spPr>
          <a:xfrm>
            <a:off x="3074725" y="3076575"/>
            <a:ext cx="15375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4"/>
          <p:cNvSpPr txBox="1"/>
          <p:nvPr/>
        </p:nvSpPr>
        <p:spPr>
          <a:xfrm>
            <a:off x="3215184" y="3038206"/>
            <a:ext cx="16383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Montserrat"/>
                <a:ea typeface="Montserrat"/>
                <a:cs typeface="Montserrat"/>
                <a:sym typeface="Montserrat"/>
              </a:rPr>
              <a:t>Coberturas</a:t>
            </a:r>
            <a:endParaRPr dirty="0">
              <a:solidFill>
                <a:schemeClr val="lt1"/>
              </a:solidFill>
              <a:latin typeface="Montserrat"/>
              <a:ea typeface="Montserrat"/>
              <a:cs typeface="Montserrat"/>
              <a:sym typeface="Montserrat"/>
            </a:endParaRPr>
          </a:p>
        </p:txBody>
      </p:sp>
      <p:cxnSp>
        <p:nvCxnSpPr>
          <p:cNvPr id="167" name="Google Shape;167;p34"/>
          <p:cNvCxnSpPr/>
          <p:nvPr/>
        </p:nvCxnSpPr>
        <p:spPr>
          <a:xfrm rot="10800000" flipH="1">
            <a:off x="3219301" y="1629052"/>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68" name="Google Shape;168;p34"/>
          <p:cNvCxnSpPr/>
          <p:nvPr/>
        </p:nvCxnSpPr>
        <p:spPr>
          <a:xfrm flipH="1">
            <a:off x="3219601" y="1641261"/>
            <a:ext cx="276000" cy="4500"/>
          </a:xfrm>
          <a:prstGeom prst="straightConnector1">
            <a:avLst/>
          </a:prstGeom>
          <a:noFill/>
          <a:ln w="28575" cap="flat" cmpd="sng">
            <a:solidFill>
              <a:srgbClr val="308BCA"/>
            </a:solidFill>
            <a:prstDash val="solid"/>
            <a:round/>
            <a:headEnd type="none" w="med" len="med"/>
            <a:tailEnd type="none" w="med" len="med"/>
          </a:ln>
        </p:spPr>
      </p:cxnSp>
      <p:cxnSp>
        <p:nvCxnSpPr>
          <p:cNvPr id="169" name="Google Shape;169;p34"/>
          <p:cNvCxnSpPr/>
          <p:nvPr/>
        </p:nvCxnSpPr>
        <p:spPr>
          <a:xfrm rot="10800000" flipH="1">
            <a:off x="3212384" y="3549614"/>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70" name="Google Shape;170;p34"/>
          <p:cNvCxnSpPr/>
          <p:nvPr/>
        </p:nvCxnSpPr>
        <p:spPr>
          <a:xfrm flipH="1">
            <a:off x="3215484" y="3557639"/>
            <a:ext cx="276000" cy="4500"/>
          </a:xfrm>
          <a:prstGeom prst="straightConnector1">
            <a:avLst/>
          </a:prstGeom>
          <a:noFill/>
          <a:ln w="28575" cap="flat" cmpd="sng">
            <a:solidFill>
              <a:srgbClr val="308BCA"/>
            </a:solidFill>
            <a:prstDash val="solid"/>
            <a:round/>
            <a:headEnd type="none" w="med" len="med"/>
            <a:tailEnd type="none" w="med" len="med"/>
          </a:ln>
        </p:spPr>
      </p:cxnSp>
      <p:sp>
        <p:nvSpPr>
          <p:cNvPr id="173" name="Google Shape;173;p34"/>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2.0</a:t>
            </a:r>
            <a:endParaRPr sz="1800" b="1" dirty="0">
              <a:solidFill>
                <a:schemeClr val="lt1"/>
              </a:solidFill>
              <a:latin typeface="Montserrat"/>
              <a:ea typeface="Montserrat"/>
              <a:cs typeface="Montserrat"/>
              <a:sym typeface="Montserrat"/>
            </a:endParaRPr>
          </a:p>
        </p:txBody>
      </p:sp>
      <p:pic>
        <p:nvPicPr>
          <p:cNvPr id="174" name="Google Shape;174;p34">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175" name="Google Shape;175;p34">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dirty="0">
                <a:solidFill>
                  <a:srgbClr val="308BCA"/>
                </a:solidFill>
                <a:latin typeface="Raleway"/>
                <a:ea typeface="Raleway"/>
                <a:cs typeface="Raleway"/>
                <a:sym typeface="Raleway"/>
              </a:rPr>
              <a:t>MENU PRINCIPAL</a:t>
            </a:r>
            <a:endParaRPr sz="1000" b="1" u="sng" dirty="0">
              <a:solidFill>
                <a:srgbClr val="308BCA"/>
              </a:solidFill>
              <a:latin typeface="Raleway"/>
              <a:ea typeface="Raleway"/>
              <a:cs typeface="Raleway"/>
              <a:sym typeface="Raleway"/>
            </a:endParaRPr>
          </a:p>
        </p:txBody>
      </p:sp>
      <p:pic>
        <p:nvPicPr>
          <p:cNvPr id="20" name="Google Shape;242;p37">
            <a:hlinkClick r:id="" action="ppaction://hlinkshowjump?jump=nextslide"/>
          </p:cNvPr>
          <p:cNvPicPr preferRelativeResize="0"/>
          <p:nvPr/>
        </p:nvPicPr>
        <p:blipFill>
          <a:blip r:embed="rId7">
            <a:alphaModFix/>
          </a:blip>
          <a:stretch>
            <a:fillRect/>
          </a:stretch>
        </p:blipFill>
        <p:spPr>
          <a:xfrm>
            <a:off x="6156500" y="4572500"/>
            <a:ext cx="1199174" cy="674576"/>
          </a:xfrm>
          <a:prstGeom prst="rect">
            <a:avLst/>
          </a:prstGeom>
          <a:noFill/>
          <a:ln>
            <a:noFill/>
          </a:ln>
        </p:spPr>
      </p:pic>
      <p:sp>
        <p:nvSpPr>
          <p:cNvPr id="3" name="Retângulo 2">
            <a:extLst>
              <a:ext uri="{FF2B5EF4-FFF2-40B4-BE49-F238E27FC236}">
                <a16:creationId xmlns:a16="http://schemas.microsoft.com/office/drawing/2014/main" id="{94FE17E7-EEB0-4B13-A6F6-2EE6BE912234}"/>
              </a:ext>
            </a:extLst>
          </p:cNvPr>
          <p:cNvSpPr/>
          <p:nvPr/>
        </p:nvSpPr>
        <p:spPr>
          <a:xfrm>
            <a:off x="3275029" y="3571914"/>
            <a:ext cx="4669868" cy="738664"/>
          </a:xfrm>
          <a:prstGeom prst="rect">
            <a:avLst/>
          </a:prstGeom>
        </p:spPr>
        <p:txBody>
          <a:bodyPr wrap="none">
            <a:spAutoFit/>
          </a:bodyPr>
          <a:lstStyle/>
          <a:p>
            <a:pPr marL="285750" indent="-285750">
              <a:buFont typeface="Arial" panose="020B0604020202020204" pitchFamily="34" charset="0"/>
              <a:buChar char="•"/>
            </a:pPr>
            <a:r>
              <a:rPr lang="pt-BR" b="1" dirty="0">
                <a:latin typeface="Malgun Gothic" panose="020B0503020000020004" pitchFamily="34" charset="-127"/>
                <a:ea typeface="Malgun Gothic" panose="020B0503020000020004" pitchFamily="34" charset="-127"/>
              </a:rPr>
              <a:t>Morte Acidental.</a:t>
            </a:r>
          </a:p>
          <a:p>
            <a:pPr marL="285750" indent="-285750">
              <a:buFont typeface="Arial" panose="020B0604020202020204" pitchFamily="34" charset="0"/>
              <a:buChar char="•"/>
            </a:pPr>
            <a:r>
              <a:rPr lang="pt-BR" b="1" dirty="0">
                <a:latin typeface="Malgun Gothic" panose="020B0503020000020004" pitchFamily="34" charset="-127"/>
                <a:ea typeface="Malgun Gothic" panose="020B0503020000020004" pitchFamily="34" charset="-127"/>
              </a:rPr>
              <a:t>Despesas Médicas Hospitalares e Odontológicas.</a:t>
            </a:r>
          </a:p>
          <a:p>
            <a:pPr marL="285750" indent="-285750">
              <a:buFont typeface="Arial" panose="020B0604020202020204" pitchFamily="34" charset="0"/>
              <a:buChar char="•"/>
            </a:pPr>
            <a:r>
              <a:rPr lang="pt-BR" b="1" dirty="0">
                <a:latin typeface="Malgun Gothic" panose="020B0503020000020004" pitchFamily="34" charset="-127"/>
                <a:ea typeface="Malgun Gothic" panose="020B0503020000020004" pitchFamily="34" charset="-127"/>
              </a:rPr>
              <a:t>Invalidez Total ou Parcial por Acidente.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5DF">
            <a:alpha val="38820"/>
          </a:srgbClr>
        </a:solidFill>
        <a:effectLst/>
      </p:bgPr>
    </p:bg>
    <p:spTree>
      <p:nvGrpSpPr>
        <p:cNvPr id="1" name="Shape 155"/>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4675" r="24787"/>
          <a:stretch/>
        </p:blipFill>
        <p:spPr>
          <a:xfrm>
            <a:off x="-832901" y="0"/>
            <a:ext cx="3628152" cy="5143500"/>
          </a:xfrm>
          <a:prstGeom prst="rect">
            <a:avLst/>
          </a:prstGeom>
        </p:spPr>
      </p:pic>
      <p:sp>
        <p:nvSpPr>
          <p:cNvPr id="157" name="Google Shape;157;p34"/>
          <p:cNvSpPr/>
          <p:nvPr/>
        </p:nvSpPr>
        <p:spPr>
          <a:xfrm>
            <a:off x="3112675" y="222144"/>
            <a:ext cx="3187541" cy="623608"/>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4"/>
          <p:cNvSpPr txBox="1"/>
          <p:nvPr/>
        </p:nvSpPr>
        <p:spPr>
          <a:xfrm>
            <a:off x="3134295" y="1368106"/>
            <a:ext cx="5661574" cy="990600"/>
          </a:xfrm>
          <a:prstGeom prst="rect">
            <a:avLst/>
          </a:prstGeom>
          <a:noFill/>
          <a:ln>
            <a:noFill/>
          </a:ln>
        </p:spPr>
        <p:txBody>
          <a:bodyPr spcFirstLastPara="1" wrap="square" lIns="91425" tIns="91425" rIns="91425" bIns="91425" anchor="t" anchorCtr="0">
            <a:noAutofit/>
          </a:bodyPr>
          <a:lstStyle/>
          <a:p>
            <a:pPr algn="just"/>
            <a:r>
              <a:rPr lang="pt-BR" sz="1100" b="1" dirty="0">
                <a:solidFill>
                  <a:schemeClr val="tx1"/>
                </a:solidFill>
                <a:latin typeface="Malgun Gothic" panose="020B0503020000020004" pitchFamily="34" charset="-127"/>
                <a:ea typeface="Malgun Gothic" panose="020B0503020000020004" pitchFamily="34" charset="-127"/>
              </a:rPr>
              <a:t>Esse seguro tem por objetivo garantir o pagamento de uma indenização igual ao Capital Segurado ao próprio Segurado ou aos seus Beneficiários, na ocorrência de um dos eventos cobertos pelas coberturas contratadas, exceto se decorrentes de Riscos Excluídos. As Coberturas dividem-se em básicas e adicionais:</a:t>
            </a:r>
          </a:p>
          <a:p>
            <a:r>
              <a:rPr lang="pt-BR" sz="1100" dirty="0"/>
              <a:t/>
            </a:r>
            <a:br>
              <a:rPr lang="pt-BR" sz="1100" dirty="0"/>
            </a:br>
            <a:endParaRPr sz="1100" dirty="0">
              <a:solidFill>
                <a:schemeClr val="lt1"/>
              </a:solidFill>
              <a:latin typeface="Montserrat"/>
              <a:ea typeface="Montserrat"/>
              <a:cs typeface="Montserrat"/>
              <a:sym typeface="Montserrat"/>
            </a:endParaRPr>
          </a:p>
        </p:txBody>
      </p:sp>
      <p:sp>
        <p:nvSpPr>
          <p:cNvPr id="159" name="Google Shape;159;p34"/>
          <p:cNvSpPr txBox="1"/>
          <p:nvPr/>
        </p:nvSpPr>
        <p:spPr>
          <a:xfrm>
            <a:off x="3122979" y="102082"/>
            <a:ext cx="3180091" cy="690633"/>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3200" b="1" dirty="0">
                <a:solidFill>
                  <a:srgbClr val="0070C0"/>
                </a:solidFill>
                <a:latin typeface="Raleway"/>
                <a:ea typeface="Raleway"/>
                <a:cs typeface="Raleway"/>
                <a:sym typeface="Raleway"/>
              </a:rPr>
              <a:t>Seguro de Vida</a:t>
            </a:r>
            <a:endParaRPr sz="3200" b="1" dirty="0">
              <a:solidFill>
                <a:srgbClr val="0070C0"/>
              </a:solidFill>
              <a:latin typeface="Raleway"/>
              <a:ea typeface="Raleway"/>
              <a:cs typeface="Raleway"/>
              <a:sym typeface="Raleway"/>
            </a:endParaRPr>
          </a:p>
        </p:txBody>
      </p:sp>
      <p:sp>
        <p:nvSpPr>
          <p:cNvPr id="160" name="Google Shape;160;p34"/>
          <p:cNvSpPr/>
          <p:nvPr/>
        </p:nvSpPr>
        <p:spPr>
          <a:xfrm>
            <a:off x="3119238" y="977993"/>
            <a:ext cx="1000001"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4"/>
          <p:cNvSpPr txBox="1"/>
          <p:nvPr/>
        </p:nvSpPr>
        <p:spPr>
          <a:xfrm>
            <a:off x="3137751" y="929506"/>
            <a:ext cx="14070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cxnSp>
        <p:nvCxnSpPr>
          <p:cNvPr id="162" name="Google Shape;162;p34"/>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63" name="Google Shape;163;p34"/>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pic>
        <p:nvPicPr>
          <p:cNvPr id="164" name="Google Shape;164;p34"/>
          <p:cNvPicPr preferRelativeResize="0"/>
          <p:nvPr/>
        </p:nvPicPr>
        <p:blipFill rotWithShape="1">
          <a:blip r:embed="rId4">
            <a:alphaModFix/>
          </a:blip>
          <a:srcRect/>
          <a:stretch/>
        </p:blipFill>
        <p:spPr>
          <a:xfrm>
            <a:off x="8318999" y="4279800"/>
            <a:ext cx="648600" cy="739875"/>
          </a:xfrm>
          <a:prstGeom prst="rect">
            <a:avLst/>
          </a:prstGeom>
          <a:noFill/>
          <a:ln>
            <a:noFill/>
          </a:ln>
        </p:spPr>
      </p:pic>
      <p:sp>
        <p:nvSpPr>
          <p:cNvPr id="165" name="Google Shape;165;p34"/>
          <p:cNvSpPr/>
          <p:nvPr/>
        </p:nvSpPr>
        <p:spPr>
          <a:xfrm>
            <a:off x="3112675" y="2377821"/>
            <a:ext cx="15375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4"/>
          <p:cNvSpPr txBox="1"/>
          <p:nvPr/>
        </p:nvSpPr>
        <p:spPr>
          <a:xfrm>
            <a:off x="3253134" y="2478028"/>
            <a:ext cx="1564340" cy="457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Montserrat"/>
                <a:ea typeface="Montserrat"/>
                <a:cs typeface="Montserrat"/>
                <a:sym typeface="Montserrat"/>
              </a:rPr>
              <a:t>Coberturas</a:t>
            </a:r>
            <a:endParaRPr dirty="0">
              <a:solidFill>
                <a:schemeClr val="lt1"/>
              </a:solidFill>
              <a:latin typeface="Montserrat"/>
              <a:ea typeface="Montserrat"/>
              <a:cs typeface="Montserrat"/>
              <a:sym typeface="Montserrat"/>
            </a:endParaRPr>
          </a:p>
        </p:txBody>
      </p:sp>
      <p:cxnSp>
        <p:nvCxnSpPr>
          <p:cNvPr id="167" name="Google Shape;167;p34"/>
          <p:cNvCxnSpPr/>
          <p:nvPr/>
        </p:nvCxnSpPr>
        <p:spPr>
          <a:xfrm rot="10800000" flipH="1">
            <a:off x="3125417" y="1387769"/>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68" name="Google Shape;168;p34"/>
          <p:cNvCxnSpPr/>
          <p:nvPr/>
        </p:nvCxnSpPr>
        <p:spPr>
          <a:xfrm flipH="1">
            <a:off x="3116839" y="1391100"/>
            <a:ext cx="276000" cy="4500"/>
          </a:xfrm>
          <a:prstGeom prst="straightConnector1">
            <a:avLst/>
          </a:prstGeom>
          <a:noFill/>
          <a:ln w="28575" cap="flat" cmpd="sng">
            <a:solidFill>
              <a:srgbClr val="308BCA"/>
            </a:solidFill>
            <a:prstDash val="solid"/>
            <a:round/>
            <a:headEnd type="none" w="med" len="med"/>
            <a:tailEnd type="none" w="med" len="med"/>
          </a:ln>
        </p:spPr>
      </p:cxnSp>
      <p:cxnSp>
        <p:nvCxnSpPr>
          <p:cNvPr id="169" name="Google Shape;169;p34"/>
          <p:cNvCxnSpPr/>
          <p:nvPr/>
        </p:nvCxnSpPr>
        <p:spPr>
          <a:xfrm rot="10800000" flipH="1">
            <a:off x="3133126" y="2791945"/>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70" name="Google Shape;170;p34"/>
          <p:cNvCxnSpPr/>
          <p:nvPr/>
        </p:nvCxnSpPr>
        <p:spPr>
          <a:xfrm flipH="1">
            <a:off x="3136226" y="2799970"/>
            <a:ext cx="276000" cy="4500"/>
          </a:xfrm>
          <a:prstGeom prst="straightConnector1">
            <a:avLst/>
          </a:prstGeom>
          <a:noFill/>
          <a:ln w="28575" cap="flat" cmpd="sng">
            <a:solidFill>
              <a:srgbClr val="308BCA"/>
            </a:solidFill>
            <a:prstDash val="solid"/>
            <a:round/>
            <a:headEnd type="none" w="med" len="med"/>
            <a:tailEnd type="none" w="med" len="med"/>
          </a:ln>
        </p:spPr>
      </p:cxnSp>
      <p:sp>
        <p:nvSpPr>
          <p:cNvPr id="173" name="Google Shape;173;p34"/>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2.0</a:t>
            </a:r>
            <a:endParaRPr sz="1800" b="1" dirty="0">
              <a:solidFill>
                <a:schemeClr val="lt1"/>
              </a:solidFill>
              <a:latin typeface="Montserrat"/>
              <a:ea typeface="Montserrat"/>
              <a:cs typeface="Montserrat"/>
              <a:sym typeface="Montserrat"/>
            </a:endParaRPr>
          </a:p>
        </p:txBody>
      </p:sp>
      <p:pic>
        <p:nvPicPr>
          <p:cNvPr id="174" name="Google Shape;174;p34">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175" name="Google Shape;175;p34">
            <a:hlinkClick r:id="rId6" action="ppaction://hlinksldjump"/>
          </p:cNvPr>
          <p:cNvSpPr txBox="1"/>
          <p:nvPr/>
        </p:nvSpPr>
        <p:spPr>
          <a:xfrm>
            <a:off x="4820000" y="4728200"/>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u="sng" dirty="0">
                <a:solidFill>
                  <a:srgbClr val="308BCA"/>
                </a:solidFill>
                <a:latin typeface="Raleway"/>
                <a:ea typeface="Raleway"/>
                <a:cs typeface="Raleway"/>
                <a:sym typeface="Raleway"/>
              </a:rPr>
              <a:t>MENU PRINCIPAL</a:t>
            </a:r>
            <a:endParaRPr sz="1000" b="1" u="sng" dirty="0">
              <a:solidFill>
                <a:srgbClr val="308BCA"/>
              </a:solidFill>
              <a:latin typeface="Raleway"/>
              <a:ea typeface="Raleway"/>
              <a:cs typeface="Raleway"/>
              <a:sym typeface="Raleway"/>
            </a:endParaRPr>
          </a:p>
        </p:txBody>
      </p:sp>
      <p:pic>
        <p:nvPicPr>
          <p:cNvPr id="20" name="Google Shape;242;p37">
            <a:hlinkClick r:id="" action="ppaction://hlinkshowjump?jump=nextslide"/>
          </p:cNvPr>
          <p:cNvPicPr preferRelativeResize="0"/>
          <p:nvPr/>
        </p:nvPicPr>
        <p:blipFill>
          <a:blip r:embed="rId7">
            <a:alphaModFix/>
          </a:blip>
          <a:stretch>
            <a:fillRect/>
          </a:stretch>
        </p:blipFill>
        <p:spPr>
          <a:xfrm>
            <a:off x="6156500" y="4572500"/>
            <a:ext cx="1199174" cy="674576"/>
          </a:xfrm>
          <a:prstGeom prst="rect">
            <a:avLst/>
          </a:prstGeom>
          <a:noFill/>
          <a:ln>
            <a:noFill/>
          </a:ln>
        </p:spPr>
      </p:pic>
      <p:sp>
        <p:nvSpPr>
          <p:cNvPr id="3" name="CaixaDeTexto 2"/>
          <p:cNvSpPr txBox="1"/>
          <p:nvPr/>
        </p:nvSpPr>
        <p:spPr>
          <a:xfrm>
            <a:off x="3332621" y="2853476"/>
            <a:ext cx="715260" cy="307777"/>
          </a:xfrm>
          <a:prstGeom prst="rect">
            <a:avLst/>
          </a:prstGeom>
          <a:noFill/>
        </p:spPr>
        <p:txBody>
          <a:bodyPr wrap="none" rtlCol="0">
            <a:spAutoFit/>
          </a:bodyPr>
          <a:lstStyle/>
          <a:p>
            <a:r>
              <a:rPr lang="pt-BR" b="1" dirty="0">
                <a:latin typeface="Malgun Gothic" panose="020B0503020000020004" pitchFamily="34" charset="-127"/>
                <a:ea typeface="Malgun Gothic" panose="020B0503020000020004" pitchFamily="34" charset="-127"/>
              </a:rPr>
              <a:t>Básica</a:t>
            </a:r>
          </a:p>
        </p:txBody>
      </p:sp>
      <p:sp>
        <p:nvSpPr>
          <p:cNvPr id="4" name="CaixaDeTexto 3"/>
          <p:cNvSpPr txBox="1"/>
          <p:nvPr/>
        </p:nvSpPr>
        <p:spPr>
          <a:xfrm>
            <a:off x="3140229" y="3061889"/>
            <a:ext cx="1677245" cy="1692771"/>
          </a:xfrm>
          <a:prstGeom prst="rect">
            <a:avLst/>
          </a:prstGeom>
          <a:noFill/>
        </p:spPr>
        <p:txBody>
          <a:bodyPr wrap="square" rtlCol="0">
            <a:spAutoFit/>
          </a:bodyPr>
          <a:lstStyle/>
          <a:p>
            <a:pPr marL="171450" indent="-1714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É considerada Cobertura básica podendo ser contratada isoladamente, independentemente de quaisquer das Coberturas adicionais: - Morte</a:t>
            </a:r>
          </a:p>
          <a:p>
            <a:endParaRPr lang="pt-BR" dirty="0"/>
          </a:p>
        </p:txBody>
      </p:sp>
      <p:sp>
        <p:nvSpPr>
          <p:cNvPr id="5" name="CaixaDeTexto 4"/>
          <p:cNvSpPr txBox="1"/>
          <p:nvPr/>
        </p:nvSpPr>
        <p:spPr>
          <a:xfrm>
            <a:off x="5213140" y="2831300"/>
            <a:ext cx="1061509" cy="307777"/>
          </a:xfrm>
          <a:prstGeom prst="rect">
            <a:avLst/>
          </a:prstGeom>
          <a:noFill/>
        </p:spPr>
        <p:txBody>
          <a:bodyPr wrap="none" rtlCol="0">
            <a:spAutoFit/>
          </a:bodyPr>
          <a:lstStyle/>
          <a:p>
            <a:r>
              <a:rPr lang="pt-BR" b="1" dirty="0">
                <a:latin typeface="Malgun Gothic" panose="020B0503020000020004" pitchFamily="34" charset="-127"/>
                <a:ea typeface="Malgun Gothic" panose="020B0503020000020004" pitchFamily="34" charset="-127"/>
              </a:rPr>
              <a:t>Adicionais</a:t>
            </a:r>
          </a:p>
        </p:txBody>
      </p:sp>
      <p:sp>
        <p:nvSpPr>
          <p:cNvPr id="6" name="CaixaDeTexto 5"/>
          <p:cNvSpPr txBox="1"/>
          <p:nvPr/>
        </p:nvSpPr>
        <p:spPr>
          <a:xfrm>
            <a:off x="4824277" y="3059546"/>
            <a:ext cx="4354989" cy="1769715"/>
          </a:xfrm>
          <a:prstGeom prst="rect">
            <a:avLst/>
          </a:prstGeom>
          <a:noFill/>
        </p:spPr>
        <p:txBody>
          <a:bodyPr wrap="square" numCol="1" rtlCol="0">
            <a:spAutoFit/>
          </a:bodyPr>
          <a:lstStyle/>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    </a:t>
            </a:r>
            <a:r>
              <a:rPr lang="pt-BR" sz="900" b="1" dirty="0">
                <a:latin typeface="Malgun Gothic" panose="020B0503020000020004" pitchFamily="34" charset="-127"/>
                <a:ea typeface="Malgun Gothic" panose="020B0503020000020004" pitchFamily="34" charset="-127"/>
              </a:rPr>
              <a:t>Morte Acidental;</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Invalidez Permanente Total ou Parcial por Acidente, podendo ser</a:t>
            </a:r>
          </a:p>
          <a:p>
            <a:r>
              <a:rPr lang="pt-BR" sz="900" b="1" dirty="0">
                <a:latin typeface="Malgun Gothic" panose="020B0503020000020004" pitchFamily="34" charset="-127"/>
                <a:ea typeface="Malgun Gothic" panose="020B0503020000020004" pitchFamily="34" charset="-127"/>
              </a:rPr>
              <a:t>            contratada com limite de até 200% da Cobertura Básica;</a:t>
            </a:r>
          </a:p>
          <a:p>
            <a:pPr marL="171450" indent="-1714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Invalidez por Acidente Majorada;</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Antecipação Especial por Doença;</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Despesas Médicas- Hospitalares ou Odontológicas;</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Diárias por Incapacidade Temporária por Doença ou Acidente, </a:t>
            </a:r>
          </a:p>
          <a:p>
            <a:r>
              <a:rPr lang="pt-BR" sz="900" b="1" dirty="0">
                <a:latin typeface="Malgun Gothic" panose="020B0503020000020004" pitchFamily="34" charset="-127"/>
                <a:ea typeface="Malgun Gothic" panose="020B0503020000020004" pitchFamily="34" charset="-127"/>
              </a:rPr>
              <a:t>             com ou sem franquia reduzida para Acidente;</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Assistência Funeral;</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Doenças Graves - 6 tipos</a:t>
            </a:r>
          </a:p>
          <a:p>
            <a:pPr marL="285750" indent="-285750">
              <a:buFont typeface="Arial" panose="020B0604020202020204" pitchFamily="34" charset="0"/>
              <a:buChar char="•"/>
            </a:pPr>
            <a:r>
              <a:rPr lang="pt-BR" sz="900" b="1" dirty="0">
                <a:latin typeface="Malgun Gothic" panose="020B0503020000020004" pitchFamily="34" charset="-127"/>
                <a:ea typeface="Malgun Gothic" panose="020B0503020000020004" pitchFamily="34" charset="-127"/>
              </a:rPr>
              <a:t>    Doenças Graves mais - 10 tipos</a:t>
            </a:r>
          </a:p>
          <a:p>
            <a:endParaRPr lang="pt-BR" sz="900" dirty="0"/>
          </a:p>
        </p:txBody>
      </p:sp>
    </p:spTree>
    <p:extLst>
      <p:ext uri="{BB962C8B-B14F-4D97-AF65-F5344CB8AC3E}">
        <p14:creationId xmlns:p14="http://schemas.microsoft.com/office/powerpoint/2010/main" val="297163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5DF">
            <a:alpha val="38430"/>
          </a:srgbClr>
        </a:solidFill>
        <a:effectLst/>
      </p:bgPr>
    </p:bg>
    <p:spTree>
      <p:nvGrpSpPr>
        <p:cNvPr id="1" name="Shape 179"/>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17966" r="17296"/>
          <a:stretch/>
        </p:blipFill>
        <p:spPr>
          <a:xfrm>
            <a:off x="-453215" y="0"/>
            <a:ext cx="3329796" cy="5143500"/>
          </a:xfrm>
          <a:prstGeom prst="rect">
            <a:avLst/>
          </a:prstGeom>
        </p:spPr>
      </p:pic>
      <p:sp>
        <p:nvSpPr>
          <p:cNvPr id="180" name="Google Shape;180;p35"/>
          <p:cNvSpPr txBox="1"/>
          <p:nvPr/>
        </p:nvSpPr>
        <p:spPr>
          <a:xfrm>
            <a:off x="3197910" y="2868250"/>
            <a:ext cx="7041645" cy="1660812"/>
          </a:xfrm>
          <a:prstGeom prst="rect">
            <a:avLst/>
          </a:prstGeom>
          <a:noFill/>
          <a:ln>
            <a:noFill/>
          </a:ln>
        </p:spPr>
        <p:txBody>
          <a:bodyPr spcFirstLastPara="1" wrap="square" lIns="91425" tIns="91425" rIns="91425" bIns="91425" numCol="3" anchor="t" anchorCtr="0">
            <a:noAutofit/>
          </a:bodyPr>
          <a:lstStyle/>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Morte qualquer causa (MOC);</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Morte Natural;</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Morte Acidental;</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Invalidez Permanente por Acidente;</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Invalidez Funcional Permanente Total por Doença;</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Incapacidade Total Temporária; </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Despesas Médicas, Hospitalares e Odontológicas, decorrentes de acidente;</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Doenças Graves;</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Diária por Internação Hospitalar;</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Extensão ao Cônjuge e Filhos.</a:t>
            </a:r>
          </a:p>
          <a:p>
            <a:pPr marL="285750" indent="-285750">
              <a:buFont typeface="Arial" panose="020B0604020202020204" pitchFamily="34" charset="0"/>
              <a:buChar char="•"/>
            </a:pPr>
            <a:r>
              <a:rPr lang="pt-BR" sz="1000" b="1" dirty="0">
                <a:latin typeface="Malgun Gothic" panose="020B0503020000020004" pitchFamily="34" charset="-127"/>
                <a:ea typeface="Malgun Gothic" panose="020B0503020000020004" pitchFamily="34" charset="-127"/>
              </a:rPr>
              <a:t>Diárias por Incapacidade Temporária</a:t>
            </a:r>
          </a:p>
          <a:p>
            <a:pPr marL="285750" indent="-285750">
              <a:buFont typeface="Arial" panose="020B0604020202020204" pitchFamily="34" charset="0"/>
              <a:buChar char="•"/>
            </a:pPr>
            <a:endParaRPr lang="pt-BR" sz="1050" b="1" dirty="0">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sz="1050" dirty="0"/>
          </a:p>
          <a:p>
            <a:pPr marL="285750" indent="-285750">
              <a:buFont typeface="Arial" panose="020B0604020202020204" pitchFamily="34" charset="0"/>
              <a:buChar char="•"/>
            </a:pPr>
            <a:endParaRPr lang="pt-BR" dirty="0"/>
          </a:p>
          <a:p>
            <a:pPr marL="0" lvl="0" indent="0" algn="just" rtl="0">
              <a:spcBef>
                <a:spcPts val="0"/>
              </a:spcBef>
              <a:spcAft>
                <a:spcPts val="0"/>
              </a:spcAft>
              <a:buNone/>
            </a:pPr>
            <a:endParaRPr dirty="0">
              <a:solidFill>
                <a:schemeClr val="dk1"/>
              </a:solidFill>
              <a:latin typeface="Montserrat"/>
              <a:ea typeface="Montserrat"/>
              <a:cs typeface="Montserrat"/>
              <a:sym typeface="Montserrat"/>
            </a:endParaRPr>
          </a:p>
        </p:txBody>
      </p:sp>
      <p:sp>
        <p:nvSpPr>
          <p:cNvPr id="181" name="Google Shape;181;p35"/>
          <p:cNvSpPr txBox="1"/>
          <p:nvPr/>
        </p:nvSpPr>
        <p:spPr>
          <a:xfrm>
            <a:off x="3021302" y="122175"/>
            <a:ext cx="7288200" cy="8826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pt-BR" sz="3200" b="1" dirty="0">
                <a:solidFill>
                  <a:srgbClr val="2D68B1"/>
                </a:solidFill>
                <a:latin typeface="Raleway"/>
                <a:ea typeface="Raleway"/>
                <a:cs typeface="Raleway"/>
                <a:sym typeface="Raleway"/>
              </a:rPr>
              <a:t>Vida em Grupo</a:t>
            </a:r>
            <a:endParaRPr sz="3200" b="1" dirty="0">
              <a:solidFill>
                <a:srgbClr val="2D68B1"/>
              </a:solidFill>
              <a:latin typeface="Raleway"/>
              <a:ea typeface="Raleway"/>
              <a:cs typeface="Raleway"/>
              <a:sym typeface="Raleway"/>
            </a:endParaRPr>
          </a:p>
        </p:txBody>
      </p:sp>
      <p:sp>
        <p:nvSpPr>
          <p:cNvPr id="182" name="Google Shape;182;p35"/>
          <p:cNvSpPr/>
          <p:nvPr/>
        </p:nvSpPr>
        <p:spPr>
          <a:xfrm>
            <a:off x="3056477" y="258787"/>
            <a:ext cx="3021447" cy="520691"/>
          </a:xfrm>
          <a:prstGeom prst="rect">
            <a:avLst/>
          </a:prstGeom>
          <a:noFill/>
          <a:ln w="9525" cap="flat" cmpd="sng">
            <a:solidFill>
              <a:srgbClr val="447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 name="Google Shape;184;p35"/>
          <p:cNvCxnSpPr/>
          <p:nvPr/>
        </p:nvCxnSpPr>
        <p:spPr>
          <a:xfrm>
            <a:off x="2486025" y="-42850"/>
            <a:ext cx="23700" cy="5229300"/>
          </a:xfrm>
          <a:prstGeom prst="straightConnector1">
            <a:avLst/>
          </a:prstGeom>
          <a:noFill/>
          <a:ln w="19050" cap="flat" cmpd="sng">
            <a:solidFill>
              <a:schemeClr val="lt1"/>
            </a:solidFill>
            <a:prstDash val="solid"/>
            <a:round/>
            <a:headEnd type="none" w="med" len="med"/>
            <a:tailEnd type="none" w="med" len="med"/>
          </a:ln>
        </p:spPr>
      </p:cxnSp>
      <p:cxnSp>
        <p:nvCxnSpPr>
          <p:cNvPr id="185" name="Google Shape;185;p35"/>
          <p:cNvCxnSpPr/>
          <p:nvPr/>
        </p:nvCxnSpPr>
        <p:spPr>
          <a:xfrm flipH="1">
            <a:off x="2643100" y="-31000"/>
            <a:ext cx="14400" cy="5205600"/>
          </a:xfrm>
          <a:prstGeom prst="straightConnector1">
            <a:avLst/>
          </a:prstGeom>
          <a:noFill/>
          <a:ln w="76200" cap="flat" cmpd="sng">
            <a:solidFill>
              <a:schemeClr val="lt1"/>
            </a:solidFill>
            <a:prstDash val="solid"/>
            <a:round/>
            <a:headEnd type="none" w="med" len="med"/>
            <a:tailEnd type="none" w="med" len="med"/>
          </a:ln>
        </p:spPr>
      </p:cxnSp>
      <p:sp>
        <p:nvSpPr>
          <p:cNvPr id="187" name="Google Shape;187;p35"/>
          <p:cNvSpPr/>
          <p:nvPr/>
        </p:nvSpPr>
        <p:spPr>
          <a:xfrm>
            <a:off x="3103711" y="1184680"/>
            <a:ext cx="14994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txBox="1"/>
          <p:nvPr/>
        </p:nvSpPr>
        <p:spPr>
          <a:xfrm>
            <a:off x="3212027" y="1113909"/>
            <a:ext cx="14070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O que é?</a:t>
            </a:r>
            <a:endParaRPr sz="1500" dirty="0">
              <a:solidFill>
                <a:schemeClr val="lt1"/>
              </a:solidFill>
              <a:latin typeface="Montserrat"/>
              <a:ea typeface="Montserrat"/>
              <a:cs typeface="Montserrat"/>
              <a:sym typeface="Montserrat"/>
            </a:endParaRPr>
          </a:p>
        </p:txBody>
      </p:sp>
      <p:sp>
        <p:nvSpPr>
          <p:cNvPr id="189" name="Google Shape;189;p35"/>
          <p:cNvSpPr/>
          <p:nvPr/>
        </p:nvSpPr>
        <p:spPr>
          <a:xfrm>
            <a:off x="3138825" y="2469307"/>
            <a:ext cx="1499400" cy="317400"/>
          </a:xfrm>
          <a:prstGeom prst="rect">
            <a:avLst/>
          </a:prstGeom>
          <a:solidFill>
            <a:srgbClr val="2F9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txBox="1"/>
          <p:nvPr/>
        </p:nvSpPr>
        <p:spPr>
          <a:xfrm>
            <a:off x="3196111" y="2430214"/>
            <a:ext cx="14070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latin typeface="Montserrat"/>
                <a:ea typeface="Montserrat"/>
                <a:cs typeface="Montserrat"/>
                <a:sym typeface="Montserrat"/>
              </a:rPr>
              <a:t>Coberturas:</a:t>
            </a:r>
            <a:endParaRPr sz="1500" dirty="0">
              <a:solidFill>
                <a:schemeClr val="lt1"/>
              </a:solidFill>
              <a:latin typeface="Montserrat"/>
              <a:ea typeface="Montserrat"/>
              <a:cs typeface="Montserrat"/>
              <a:sym typeface="Montserrat"/>
            </a:endParaRPr>
          </a:p>
        </p:txBody>
      </p:sp>
      <p:pic>
        <p:nvPicPr>
          <p:cNvPr id="191" name="Google Shape;191;p35"/>
          <p:cNvPicPr preferRelativeResize="0"/>
          <p:nvPr/>
        </p:nvPicPr>
        <p:blipFill rotWithShape="1">
          <a:blip r:embed="rId4">
            <a:alphaModFix/>
          </a:blip>
          <a:srcRect/>
          <a:stretch/>
        </p:blipFill>
        <p:spPr>
          <a:xfrm>
            <a:off x="8318999" y="4279800"/>
            <a:ext cx="648600" cy="739875"/>
          </a:xfrm>
          <a:prstGeom prst="rect">
            <a:avLst/>
          </a:prstGeom>
          <a:noFill/>
          <a:ln>
            <a:noFill/>
          </a:ln>
        </p:spPr>
      </p:pic>
      <p:cxnSp>
        <p:nvCxnSpPr>
          <p:cNvPr id="192" name="Google Shape;192;p35"/>
          <p:cNvCxnSpPr/>
          <p:nvPr/>
        </p:nvCxnSpPr>
        <p:spPr>
          <a:xfrm rot="10800000" flipH="1">
            <a:off x="3148203" y="1647123"/>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93" name="Google Shape;193;p35"/>
          <p:cNvCxnSpPr/>
          <p:nvPr/>
        </p:nvCxnSpPr>
        <p:spPr>
          <a:xfrm flipH="1">
            <a:off x="3141349" y="1642475"/>
            <a:ext cx="276000" cy="4500"/>
          </a:xfrm>
          <a:prstGeom prst="straightConnector1">
            <a:avLst/>
          </a:prstGeom>
          <a:noFill/>
          <a:ln w="28575" cap="flat" cmpd="sng">
            <a:solidFill>
              <a:srgbClr val="308BCA"/>
            </a:solidFill>
            <a:prstDash val="solid"/>
            <a:round/>
            <a:headEnd type="none" w="med" len="med"/>
            <a:tailEnd type="none" w="med" len="med"/>
          </a:ln>
        </p:spPr>
      </p:cxnSp>
      <p:cxnSp>
        <p:nvCxnSpPr>
          <p:cNvPr id="194" name="Google Shape;194;p35"/>
          <p:cNvCxnSpPr/>
          <p:nvPr/>
        </p:nvCxnSpPr>
        <p:spPr>
          <a:xfrm rot="10800000" flipH="1">
            <a:off x="3163965" y="2914953"/>
            <a:ext cx="300" cy="290700"/>
          </a:xfrm>
          <a:prstGeom prst="straightConnector1">
            <a:avLst/>
          </a:prstGeom>
          <a:noFill/>
          <a:ln w="28575" cap="flat" cmpd="sng">
            <a:solidFill>
              <a:srgbClr val="308BCA"/>
            </a:solidFill>
            <a:prstDash val="solid"/>
            <a:round/>
            <a:headEnd type="none" w="med" len="med"/>
            <a:tailEnd type="none" w="med" len="med"/>
          </a:ln>
        </p:spPr>
      </p:cxnSp>
      <p:cxnSp>
        <p:nvCxnSpPr>
          <p:cNvPr id="195" name="Google Shape;195;p35"/>
          <p:cNvCxnSpPr/>
          <p:nvPr/>
        </p:nvCxnSpPr>
        <p:spPr>
          <a:xfrm flipH="1">
            <a:off x="3173011" y="2924564"/>
            <a:ext cx="276000" cy="4500"/>
          </a:xfrm>
          <a:prstGeom prst="straightConnector1">
            <a:avLst/>
          </a:prstGeom>
          <a:noFill/>
          <a:ln w="28575" cap="flat" cmpd="sng">
            <a:solidFill>
              <a:srgbClr val="308BCA"/>
            </a:solidFill>
            <a:prstDash val="solid"/>
            <a:round/>
            <a:headEnd type="none" w="med" len="med"/>
            <a:tailEnd type="none" w="med" len="med"/>
          </a:ln>
        </p:spPr>
      </p:cxnSp>
      <p:sp>
        <p:nvSpPr>
          <p:cNvPr id="196" name="Google Shape;196;p35"/>
          <p:cNvSpPr txBox="1"/>
          <p:nvPr/>
        </p:nvSpPr>
        <p:spPr>
          <a:xfrm>
            <a:off x="3163095" y="1575345"/>
            <a:ext cx="5506451" cy="962100"/>
          </a:xfrm>
          <a:prstGeom prst="rect">
            <a:avLst/>
          </a:prstGeom>
          <a:noFill/>
          <a:ln>
            <a:noFill/>
          </a:ln>
        </p:spPr>
        <p:txBody>
          <a:bodyPr spcFirstLastPara="1" wrap="square" lIns="91425" tIns="91425" rIns="91425" bIns="91425" anchor="t" anchorCtr="0">
            <a:noAutofit/>
          </a:bodyPr>
          <a:lstStyle/>
          <a:p>
            <a:pPr marL="285750" indent="-285750" algn="just">
              <a:buFont typeface="Arial" panose="020B0604020202020204" pitchFamily="34" charset="0"/>
              <a:buChar char="•"/>
            </a:pPr>
            <a:r>
              <a:rPr lang="pt-BR" b="1" dirty="0">
                <a:latin typeface="Malgun Gothic" panose="020B0503020000020004" pitchFamily="34" charset="-127"/>
                <a:ea typeface="Malgun Gothic" panose="020B0503020000020004" pitchFamily="34" charset="-127"/>
              </a:rPr>
              <a:t>Seguro vida Empresarial que se destina às empresas que desejam contratar um seguro simplificado com coberturas para seus sócios, dirigentes e funcionários. </a:t>
            </a:r>
          </a:p>
          <a:p>
            <a:pPr marL="0" lvl="0" indent="0" algn="just" rtl="0">
              <a:lnSpc>
                <a:spcPct val="115000"/>
              </a:lnSpc>
              <a:spcBef>
                <a:spcPts val="0"/>
              </a:spcBef>
              <a:spcAft>
                <a:spcPts val="0"/>
              </a:spcAft>
              <a:buNone/>
            </a:pPr>
            <a:endParaRPr dirty="0">
              <a:solidFill>
                <a:schemeClr val="dk1"/>
              </a:solidFill>
              <a:latin typeface="Montserrat"/>
              <a:ea typeface="Montserrat"/>
              <a:cs typeface="Montserrat"/>
              <a:sym typeface="Montserrat"/>
            </a:endParaRPr>
          </a:p>
        </p:txBody>
      </p:sp>
      <p:sp>
        <p:nvSpPr>
          <p:cNvPr id="197" name="Google Shape;197;p35"/>
          <p:cNvSpPr txBox="1"/>
          <p:nvPr/>
        </p:nvSpPr>
        <p:spPr>
          <a:xfrm>
            <a:off x="217088" y="4572500"/>
            <a:ext cx="847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Montserrat"/>
                <a:ea typeface="Montserrat"/>
                <a:cs typeface="Montserrat"/>
                <a:sym typeface="Montserrat"/>
              </a:rPr>
              <a:t>3.0</a:t>
            </a:r>
            <a:endParaRPr sz="1800" b="1" dirty="0">
              <a:solidFill>
                <a:schemeClr val="lt1"/>
              </a:solidFill>
              <a:latin typeface="Montserrat"/>
              <a:ea typeface="Montserrat"/>
              <a:cs typeface="Montserrat"/>
              <a:sym typeface="Montserrat"/>
            </a:endParaRPr>
          </a:p>
        </p:txBody>
      </p:sp>
      <p:pic>
        <p:nvPicPr>
          <p:cNvPr id="198" name="Google Shape;198;p35">
            <a:hlinkClick r:id="" action="ppaction://hlinkshowjump?jump=previousslide"/>
          </p:cNvPr>
          <p:cNvPicPr preferRelativeResize="0"/>
          <p:nvPr/>
        </p:nvPicPr>
        <p:blipFill>
          <a:blip r:embed="rId5">
            <a:alphaModFix/>
          </a:blip>
          <a:stretch>
            <a:fillRect/>
          </a:stretch>
        </p:blipFill>
        <p:spPr>
          <a:xfrm>
            <a:off x="3782500" y="4670370"/>
            <a:ext cx="847801" cy="478829"/>
          </a:xfrm>
          <a:prstGeom prst="rect">
            <a:avLst/>
          </a:prstGeom>
          <a:noFill/>
          <a:ln>
            <a:noFill/>
          </a:ln>
        </p:spPr>
      </p:pic>
      <p:sp>
        <p:nvSpPr>
          <p:cNvPr id="199" name="Google Shape;199;p35">
            <a:hlinkClick r:id="rId6" action="ppaction://hlinksldjump"/>
          </p:cNvPr>
          <p:cNvSpPr txBox="1"/>
          <p:nvPr/>
        </p:nvSpPr>
        <p:spPr>
          <a:xfrm>
            <a:off x="5009698" y="4764434"/>
            <a:ext cx="133650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2D68B1"/>
                </a:solidFill>
                <a:latin typeface="Raleway"/>
                <a:ea typeface="Raleway"/>
                <a:cs typeface="Raleway"/>
                <a:sym typeface="Raleway"/>
              </a:rPr>
              <a:t>MENU PRINCIPAL</a:t>
            </a:r>
            <a:endParaRPr sz="1000" b="1">
              <a:solidFill>
                <a:srgbClr val="2D68B1"/>
              </a:solidFill>
              <a:latin typeface="Raleway"/>
              <a:ea typeface="Raleway"/>
              <a:cs typeface="Raleway"/>
              <a:sym typeface="Raleway"/>
            </a:endParaRPr>
          </a:p>
        </p:txBody>
      </p:sp>
      <p:pic>
        <p:nvPicPr>
          <p:cNvPr id="21" name="Google Shape;242;p37">
            <a:hlinkClick r:id="" action="ppaction://hlinkshowjump?jump=nextslide"/>
          </p:cNvPr>
          <p:cNvPicPr preferRelativeResize="0"/>
          <p:nvPr/>
        </p:nvPicPr>
        <p:blipFill>
          <a:blip r:embed="rId7">
            <a:alphaModFix/>
          </a:blip>
          <a:stretch>
            <a:fillRect/>
          </a:stretch>
        </p:blipFill>
        <p:spPr>
          <a:xfrm>
            <a:off x="6507306" y="4572496"/>
            <a:ext cx="1199174" cy="6745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ixa Seguradora">
  <a:themeElements>
    <a:clrScheme name="Personalizada 15">
      <a:dk1>
        <a:srgbClr val="000000"/>
      </a:dk1>
      <a:lt1>
        <a:srgbClr val="FFFFFF"/>
      </a:lt1>
      <a:dk2>
        <a:srgbClr val="7B7772"/>
      </a:dk2>
      <a:lt2>
        <a:srgbClr val="D9D9D6"/>
      </a:lt2>
      <a:accent1>
        <a:srgbClr val="003DA5"/>
      </a:accent1>
      <a:accent2>
        <a:srgbClr val="FF8200"/>
      </a:accent2>
      <a:accent3>
        <a:srgbClr val="84329B"/>
      </a:accent3>
      <a:accent4>
        <a:srgbClr val="00BFB3"/>
      </a:accent4>
      <a:accent5>
        <a:srgbClr val="002855"/>
      </a:accent5>
      <a:accent6>
        <a:srgbClr val="FE5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1127</Words>
  <Application>Microsoft Office PowerPoint</Application>
  <PresentationFormat>Apresentação na tela (16:9)</PresentationFormat>
  <Paragraphs>297</Paragraphs>
  <Slides>21</Slides>
  <Notes>21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21</vt:i4>
      </vt:variant>
    </vt:vector>
  </HeadingPairs>
  <TitlesOfParts>
    <vt:vector size="28" baseType="lpstr">
      <vt:lpstr>Calibri</vt:lpstr>
      <vt:lpstr>Arial</vt:lpstr>
      <vt:lpstr>Montserrat</vt:lpstr>
      <vt:lpstr>Raleway</vt:lpstr>
      <vt:lpstr>Malgun Gothic</vt:lpstr>
      <vt:lpstr>Simple Light</vt:lpstr>
      <vt:lpstr>Caixa Seguradora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Cliente</dc:creator>
  <cp:lastModifiedBy>Cliente</cp:lastModifiedBy>
  <cp:revision>136</cp:revision>
  <dcterms:modified xsi:type="dcterms:W3CDTF">2020-02-10T15:09:27Z</dcterms:modified>
</cp:coreProperties>
</file>